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6"/>
  </p:notesMasterIdLst>
  <p:sldIdLst>
    <p:sldId id="256" r:id="rId2"/>
    <p:sldId id="375" r:id="rId3"/>
    <p:sldId id="377" r:id="rId4"/>
    <p:sldId id="376" r:id="rId5"/>
    <p:sldId id="378" r:id="rId6"/>
    <p:sldId id="379" r:id="rId7"/>
    <p:sldId id="380" r:id="rId8"/>
    <p:sldId id="382" r:id="rId9"/>
    <p:sldId id="381" r:id="rId10"/>
    <p:sldId id="434" r:id="rId11"/>
    <p:sldId id="435" r:id="rId12"/>
    <p:sldId id="385" r:id="rId13"/>
    <p:sldId id="383" r:id="rId14"/>
    <p:sldId id="388" r:id="rId15"/>
    <p:sldId id="389" r:id="rId16"/>
    <p:sldId id="390" r:id="rId17"/>
    <p:sldId id="384" r:id="rId18"/>
    <p:sldId id="386" r:id="rId19"/>
    <p:sldId id="387" r:id="rId20"/>
    <p:sldId id="403" r:id="rId21"/>
    <p:sldId id="392" r:id="rId22"/>
    <p:sldId id="393" r:id="rId23"/>
    <p:sldId id="404" r:id="rId24"/>
    <p:sldId id="407" r:id="rId25"/>
    <p:sldId id="408" r:id="rId26"/>
    <p:sldId id="394" r:id="rId27"/>
    <p:sldId id="409" r:id="rId28"/>
    <p:sldId id="410" r:id="rId29"/>
    <p:sldId id="395" r:id="rId30"/>
    <p:sldId id="396" r:id="rId31"/>
    <p:sldId id="397" r:id="rId32"/>
    <p:sldId id="398" r:id="rId33"/>
    <p:sldId id="399" r:id="rId34"/>
    <p:sldId id="400" r:id="rId35"/>
    <p:sldId id="493" r:id="rId36"/>
    <p:sldId id="411" r:id="rId37"/>
    <p:sldId id="401" r:id="rId38"/>
    <p:sldId id="402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36" r:id="rId47"/>
    <p:sldId id="437" r:id="rId48"/>
    <p:sldId id="419" r:id="rId49"/>
    <p:sldId id="424" r:id="rId50"/>
    <p:sldId id="425" r:id="rId51"/>
    <p:sldId id="427" r:id="rId52"/>
    <p:sldId id="420" r:id="rId53"/>
    <p:sldId id="421" r:id="rId54"/>
    <p:sldId id="462" r:id="rId55"/>
    <p:sldId id="428" r:id="rId56"/>
    <p:sldId id="494" r:id="rId57"/>
    <p:sldId id="423" r:id="rId58"/>
    <p:sldId id="495" r:id="rId59"/>
    <p:sldId id="429" r:id="rId60"/>
    <p:sldId id="430" r:id="rId61"/>
    <p:sldId id="438" r:id="rId62"/>
    <p:sldId id="439" r:id="rId63"/>
    <p:sldId id="440" r:id="rId64"/>
    <p:sldId id="441" r:id="rId65"/>
    <p:sldId id="443" r:id="rId66"/>
    <p:sldId id="496" r:id="rId67"/>
    <p:sldId id="444" r:id="rId68"/>
    <p:sldId id="446" r:id="rId69"/>
    <p:sldId id="452" r:id="rId70"/>
    <p:sldId id="453" r:id="rId71"/>
    <p:sldId id="448" r:id="rId72"/>
    <p:sldId id="449" r:id="rId73"/>
    <p:sldId id="447" r:id="rId74"/>
    <p:sldId id="450" r:id="rId75"/>
    <p:sldId id="454" r:id="rId76"/>
    <p:sldId id="498" r:id="rId77"/>
    <p:sldId id="459" r:id="rId78"/>
    <p:sldId id="455" r:id="rId79"/>
    <p:sldId id="499" r:id="rId80"/>
    <p:sldId id="460" r:id="rId81"/>
    <p:sldId id="461" r:id="rId82"/>
    <p:sldId id="456" r:id="rId83"/>
    <p:sldId id="457" r:id="rId84"/>
    <p:sldId id="464" r:id="rId85"/>
    <p:sldId id="458" r:id="rId86"/>
    <p:sldId id="465" r:id="rId87"/>
    <p:sldId id="518" r:id="rId88"/>
    <p:sldId id="519" r:id="rId89"/>
    <p:sldId id="520" r:id="rId90"/>
    <p:sldId id="497" r:id="rId91"/>
    <p:sldId id="463" r:id="rId92"/>
    <p:sldId id="466" r:id="rId93"/>
    <p:sldId id="467" r:id="rId94"/>
    <p:sldId id="468" r:id="rId95"/>
    <p:sldId id="469" r:id="rId96"/>
    <p:sldId id="472" r:id="rId97"/>
    <p:sldId id="475" r:id="rId98"/>
    <p:sldId id="476" r:id="rId99"/>
    <p:sldId id="477" r:id="rId100"/>
    <p:sldId id="478" r:id="rId101"/>
    <p:sldId id="479" r:id="rId102"/>
    <p:sldId id="473" r:id="rId103"/>
    <p:sldId id="474" r:id="rId104"/>
    <p:sldId id="470" r:id="rId105"/>
    <p:sldId id="471" r:id="rId106"/>
    <p:sldId id="480" r:id="rId107"/>
    <p:sldId id="481" r:id="rId108"/>
    <p:sldId id="482" r:id="rId109"/>
    <p:sldId id="484" r:id="rId110"/>
    <p:sldId id="483" r:id="rId111"/>
    <p:sldId id="485" r:id="rId112"/>
    <p:sldId id="487" r:id="rId113"/>
    <p:sldId id="488" r:id="rId114"/>
    <p:sldId id="486" r:id="rId115"/>
    <p:sldId id="489" r:id="rId116"/>
    <p:sldId id="491" r:id="rId117"/>
    <p:sldId id="490" r:id="rId118"/>
    <p:sldId id="500" r:id="rId119"/>
    <p:sldId id="492" r:id="rId120"/>
    <p:sldId id="502" r:id="rId121"/>
    <p:sldId id="503" r:id="rId122"/>
    <p:sldId id="504" r:id="rId123"/>
    <p:sldId id="505" r:id="rId124"/>
    <p:sldId id="506" r:id="rId125"/>
    <p:sldId id="507" r:id="rId126"/>
    <p:sldId id="508" r:id="rId127"/>
    <p:sldId id="509" r:id="rId128"/>
    <p:sldId id="510" r:id="rId129"/>
    <p:sldId id="511" r:id="rId130"/>
    <p:sldId id="512" r:id="rId131"/>
    <p:sldId id="513" r:id="rId132"/>
    <p:sldId id="515" r:id="rId133"/>
    <p:sldId id="514" r:id="rId134"/>
    <p:sldId id="516" r:id="rId135"/>
    <p:sldId id="517" r:id="rId136"/>
    <p:sldId id="526" r:id="rId137"/>
    <p:sldId id="521" r:id="rId138"/>
    <p:sldId id="522" r:id="rId139"/>
    <p:sldId id="523" r:id="rId140"/>
    <p:sldId id="524" r:id="rId141"/>
    <p:sldId id="525" r:id="rId142"/>
    <p:sldId id="527" r:id="rId143"/>
    <p:sldId id="528" r:id="rId144"/>
    <p:sldId id="529" r:id="rId145"/>
    <p:sldId id="530" r:id="rId146"/>
    <p:sldId id="531" r:id="rId147"/>
    <p:sldId id="532" r:id="rId148"/>
    <p:sldId id="533" r:id="rId149"/>
    <p:sldId id="534" r:id="rId150"/>
    <p:sldId id="535" r:id="rId151"/>
    <p:sldId id="536" r:id="rId152"/>
    <p:sldId id="543" r:id="rId153"/>
    <p:sldId id="544" r:id="rId154"/>
    <p:sldId id="356" r:id="rId1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00000"/>
    <a:srgbClr val="E6FB6B"/>
    <a:srgbClr val="FF0000"/>
    <a:srgbClr val="663300"/>
    <a:srgbClr val="000066"/>
    <a:srgbClr val="0033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9" autoAdjust="0"/>
    <p:restoredTop sz="93475" autoAdjust="0"/>
  </p:normalViewPr>
  <p:slideViewPr>
    <p:cSldViewPr>
      <p:cViewPr varScale="1">
        <p:scale>
          <a:sx n="70" d="100"/>
          <a:sy n="70" d="100"/>
        </p:scale>
        <p:origin x="13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3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4" Type="http://schemas.openxmlformats.org/officeDocument/2006/relationships/image" Target="../media/image16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53E88C4-EF89-4D48-8997-7A8FA458C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354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E8EE75-584D-4C34-A62C-87259BB1DAE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344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DDB39E-24FB-4D07-8023-D55F71DC693B}" type="slidenum">
              <a:rPr lang="en-US" sz="1200"/>
              <a:pPr algn="r"/>
              <a:t>10</a:t>
            </a:fld>
            <a:endParaRPr 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32540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256EC9-4CA3-46D4-B881-7621C3692209}" type="slidenum">
              <a:rPr lang="en-US" sz="1200"/>
              <a:pPr algn="r"/>
              <a:t>104</a:t>
            </a:fld>
            <a:endParaRPr lang="en-US" sz="120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276021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3D1EE1-5D8A-451B-8F1F-E4978C06EE6C}" type="slidenum">
              <a:rPr lang="en-US" sz="1200"/>
              <a:pPr algn="r"/>
              <a:t>105</a:t>
            </a:fld>
            <a:endParaRPr lang="en-US" sz="1200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7782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2E1E69-9568-45FA-9452-03D998092300}" type="slidenum">
              <a:rPr lang="en-US" sz="1200"/>
              <a:pPr algn="r"/>
              <a:t>106</a:t>
            </a:fld>
            <a:endParaRPr lang="en-US" sz="1200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59145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A0D0D0C-59C4-480F-86AF-4351B56C5906}" type="slidenum">
              <a:rPr lang="en-US" sz="1200"/>
              <a:pPr algn="r"/>
              <a:t>107</a:t>
            </a:fld>
            <a:endParaRPr lang="en-US" sz="1200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10168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B86F2AA-FB80-4EE6-B6EC-627EC33BA5D8}" type="slidenum">
              <a:rPr lang="en-US" sz="1200"/>
              <a:pPr algn="r"/>
              <a:t>108</a:t>
            </a:fld>
            <a:endParaRPr lang="en-US" sz="120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90945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3B928CD-F061-4334-91F8-46FAD5A3258C}" type="slidenum">
              <a:rPr lang="en-US" sz="1200"/>
              <a:pPr algn="r"/>
              <a:t>109</a:t>
            </a:fld>
            <a:endParaRPr lang="en-US" sz="1200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44157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221CE3-AC4B-42A0-B1F9-D5D7130DC449}" type="slidenum">
              <a:rPr lang="en-US" sz="1200"/>
              <a:pPr algn="r"/>
              <a:t>110</a:t>
            </a:fld>
            <a:endParaRPr lang="en-US" sz="120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856501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D83C07A-1824-4A3F-901E-BC618691434A}" type="slidenum">
              <a:rPr lang="en-US" sz="1200"/>
              <a:pPr algn="r"/>
              <a:t>111</a:t>
            </a:fld>
            <a:endParaRPr lang="en-US" sz="1200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580311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3D9FEA-4114-455B-AD25-8C0665650F1F}" type="slidenum">
              <a:rPr lang="en-US" sz="1200"/>
              <a:pPr algn="r"/>
              <a:t>112</a:t>
            </a:fld>
            <a:endParaRPr lang="en-US" sz="120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386513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B96B117-7738-4FA0-BE55-0714A70A5961}" type="slidenum">
              <a:rPr lang="en-US" sz="1200"/>
              <a:pPr algn="r"/>
              <a:t>113</a:t>
            </a:fld>
            <a:endParaRPr lang="en-US" sz="120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758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FA8E24-2658-4191-BC50-0E23B5901271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74497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97906BD-A07C-4742-9527-9CF6F2FEE737}" type="slidenum">
              <a:rPr lang="en-US" sz="1200"/>
              <a:pPr algn="r"/>
              <a:t>114</a:t>
            </a:fld>
            <a:endParaRPr lang="en-US" sz="1200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65172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9028A40-E803-4205-A283-1F4E04656BF9}" type="slidenum">
              <a:rPr lang="en-US" sz="1200"/>
              <a:pPr algn="r"/>
              <a:t>115</a:t>
            </a:fld>
            <a:endParaRPr lang="en-US" sz="120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85086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0417858-1B41-4D2A-99D5-3F886C4868C6}" type="slidenum">
              <a:rPr lang="en-US" sz="1200"/>
              <a:pPr algn="r"/>
              <a:t>116</a:t>
            </a:fld>
            <a:endParaRPr lang="en-US" sz="1200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683407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0B6A9D5-74A6-4FB0-B861-BC1713E83730}" type="slidenum">
              <a:rPr lang="en-US" sz="1200"/>
              <a:pPr algn="r"/>
              <a:t>117</a:t>
            </a:fld>
            <a:endParaRPr lang="en-US" sz="1200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117834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A11EB89-6FBA-440C-B795-11C8DD0C0AD9}" type="slidenum">
              <a:rPr lang="en-US" sz="1200"/>
              <a:pPr algn="r"/>
              <a:t>119</a:t>
            </a:fld>
            <a:endParaRPr lang="en-US" sz="1200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366323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5E6B144-8FD6-49B8-9B62-97618F95C31C}" type="slidenum">
              <a:rPr lang="en-US" sz="1200"/>
              <a:pPr algn="r"/>
              <a:t>154</a:t>
            </a:fld>
            <a:endParaRPr lang="en-US" sz="1200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6020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9AA228-93E9-4363-A80E-D77D2177A7A5}" type="slidenum">
              <a:rPr lang="en-US" sz="1200"/>
              <a:pPr algn="r"/>
              <a:t>12</a:t>
            </a:fld>
            <a:endParaRPr 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6173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BA8C26E-F704-437C-8F99-73297D57E138}" type="slidenum">
              <a:rPr lang="en-US" sz="1200"/>
              <a:pPr algn="r"/>
              <a:t>13</a:t>
            </a:fld>
            <a:endParaRPr lang="en-US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555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4F9E072-EE28-464F-AA4F-FDA373A271E8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8498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B0DF1E-A9E0-463B-B6E0-758A52459C80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239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9FCE76-E7BE-429B-B5F5-F5297A39BDE9}" type="slidenum">
              <a:rPr lang="en-US" sz="1200"/>
              <a:pPr algn="r"/>
              <a:t>16</a:t>
            </a:fld>
            <a:endParaRPr lang="en-US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744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FF1DD7D-AABC-4182-981F-F79610224B61}" type="slidenum">
              <a:rPr lang="en-US" sz="1200"/>
              <a:pPr algn="r"/>
              <a:t>17</a:t>
            </a:fld>
            <a:endParaRPr lang="en-U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869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4C1196B-7BAD-465D-A319-2543A51A78E0}" type="slidenum">
              <a:rPr lang="en-US" sz="1200"/>
              <a:pPr algn="r"/>
              <a:t>18</a:t>
            </a:fld>
            <a:endParaRPr lang="en-US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2429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2D02CD0-8909-4F4B-AF0A-1C6BBA55A6E0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857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9E0333-6F0A-44EB-9BA7-F96CC6248BEE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0027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567A7B-800F-46E1-AE05-B2AA45850EE9}" type="slidenum">
              <a:rPr lang="en-US" sz="1200"/>
              <a:pPr algn="r"/>
              <a:t>20</a:t>
            </a:fld>
            <a:endParaRPr lang="en-US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9375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480BC3-82C7-4515-9C7C-D34943DE1714}" type="slidenum">
              <a:rPr lang="en-US" sz="1200"/>
              <a:pPr algn="r"/>
              <a:t>21</a:t>
            </a:fld>
            <a:endParaRPr lang="en-US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17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BB3D1F-B80A-482E-8AD8-09BB15BD17E0}" type="slidenum">
              <a:rPr lang="en-US" sz="1200"/>
              <a:pPr algn="r"/>
              <a:t>22</a:t>
            </a:fld>
            <a:endParaRPr lang="en-US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1649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871DA58-F30E-4385-8B4F-7336301E324A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67335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EAFF7A4-BD39-4C64-A47F-016C4F3092DE}" type="slidenum">
              <a:rPr lang="en-US" sz="1200"/>
              <a:pPr algn="r"/>
              <a:t>24</a:t>
            </a:fld>
            <a:endParaRPr lang="en-US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1021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4CD2C19-9816-4212-A119-9AEC4B289D12}" type="slidenum">
              <a:rPr lang="en-US" sz="1200"/>
              <a:pPr algn="r"/>
              <a:t>25</a:t>
            </a:fld>
            <a:endParaRPr lang="en-US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070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6DAD4D-0774-4544-8C65-4C6DC5942C86}" type="slidenum">
              <a:rPr lang="en-US" sz="1200"/>
              <a:pPr algn="r"/>
              <a:t>26</a:t>
            </a:fld>
            <a:endParaRPr lang="en-US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516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9106F1A-2BB2-4BFA-AA9F-58FCD33D88D6}" type="slidenum">
              <a:rPr lang="en-US" sz="1200"/>
              <a:pPr algn="r"/>
              <a:t>27</a:t>
            </a:fld>
            <a:endParaRPr lang="en-US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7671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ABB10E8-FB2E-4748-AAAE-1A4536330A1F}" type="slidenum">
              <a:rPr lang="en-US" sz="1200"/>
              <a:pPr algn="r"/>
              <a:t>28</a:t>
            </a:fld>
            <a:endParaRPr lang="en-US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9443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DD9A99-2950-44B7-B8F6-EBF3E58CB8A7}" type="slidenum">
              <a:rPr lang="en-US" sz="1200"/>
              <a:pPr algn="r"/>
              <a:t>29</a:t>
            </a:fld>
            <a:endParaRPr lang="en-US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731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23300-C196-4E47-B7C8-C52E2EA1A9D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5451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3120AD-BDF5-4A9B-9D1E-7B17441B7FA2}" type="slidenum">
              <a:rPr lang="en-US" sz="1200"/>
              <a:pPr algn="r"/>
              <a:t>30</a:t>
            </a:fld>
            <a:endParaRPr lang="en-US" sz="120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5123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B11279-13E7-4034-BE06-52D4C06A0B73}" type="slidenum">
              <a:rPr lang="en-US" sz="1200"/>
              <a:pPr algn="r"/>
              <a:t>31</a:t>
            </a:fld>
            <a:endParaRPr lang="en-US" sz="12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4835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36BF649-B6A7-412A-AF26-337678AEBF67}" type="slidenum">
              <a:rPr lang="en-US" sz="1200"/>
              <a:pPr algn="r"/>
              <a:t>32</a:t>
            </a:fld>
            <a:endParaRPr lang="en-US" sz="12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519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48C3BC-84C9-4FB9-BA2E-B2C86D7E6FDF}" type="slidenum">
              <a:rPr lang="en-US" sz="1200"/>
              <a:pPr algn="r"/>
              <a:t>33</a:t>
            </a:fld>
            <a:endParaRPr lang="en-US" sz="120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6297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E8F6318-2442-4CB5-AB3D-B3780A6BC754}" type="slidenum">
              <a:rPr lang="en-US" sz="1200"/>
              <a:pPr algn="r"/>
              <a:t>34</a:t>
            </a:fld>
            <a:endParaRPr lang="en-US" sz="12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853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2B7432B-DFCE-41CB-BFB6-2E99804191BC}" type="slidenum">
              <a:rPr lang="en-US" sz="1200"/>
              <a:pPr algn="r"/>
              <a:t>35</a:t>
            </a:fld>
            <a:endParaRPr lang="en-US" sz="120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8411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6DAA2D-3115-43B8-84FE-C0FC69399F39}" type="slidenum">
              <a:rPr lang="en-US" sz="1200"/>
              <a:pPr algn="r"/>
              <a:t>36</a:t>
            </a:fld>
            <a:endParaRPr lang="en-US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33004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81B80A8-B2A7-467C-9ADB-3BA1F10725A3}" type="slidenum">
              <a:rPr lang="en-US" sz="1200"/>
              <a:pPr algn="r"/>
              <a:t>37</a:t>
            </a:fld>
            <a:endParaRPr lang="en-US" sz="12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0309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098AC39-D12F-492F-8E66-6A20A4994192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4281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C16983-8CD9-4BBB-8EDF-FB031C0BD007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247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520AE8-1084-4E9B-98C0-7AD7C590A32E}" type="slidenum">
              <a:rPr lang="en-US" sz="1200"/>
              <a:pPr algn="r"/>
              <a:t>4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61758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898B5D-218D-449E-A139-349C0FD19693}" type="slidenum">
              <a:rPr lang="en-US" sz="1200"/>
              <a:pPr algn="r"/>
              <a:t>40</a:t>
            </a:fld>
            <a:endParaRPr lang="en-US" sz="120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7182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DD51B12-E157-4A5F-8F44-CE4B46CE6C0C}" type="slidenum">
              <a:rPr lang="en-US" sz="1200"/>
              <a:pPr algn="r"/>
              <a:t>41</a:t>
            </a:fld>
            <a:endParaRPr lang="en-US" sz="12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5148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0BD56E8-A2CD-4D70-8A27-E3E13A08F649}" type="slidenum">
              <a:rPr lang="en-US" sz="1200"/>
              <a:pPr algn="r"/>
              <a:t>42</a:t>
            </a:fld>
            <a:endParaRPr lang="en-US" sz="120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0961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39841D2-4C5C-49AE-A6F7-CF5A5F5EF374}" type="slidenum">
              <a:rPr lang="en-US" sz="1200"/>
              <a:pPr algn="r"/>
              <a:t>43</a:t>
            </a:fld>
            <a:endParaRPr lang="en-US" sz="120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79707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CC61496-7109-47E8-9A28-CEFC2886CE29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15361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4B66D6-E9FF-4826-96C7-DC168C35C35C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7682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FAF74D7-175C-47D7-80FB-BA824245D473}" type="slidenum">
              <a:rPr lang="en-US" sz="1200"/>
              <a:pPr algn="r"/>
              <a:t>46</a:t>
            </a:fld>
            <a:endParaRPr lang="en-US" sz="120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7261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1E2292F-DE25-4391-BD91-EE39397B4B75}" type="slidenum">
              <a:rPr lang="en-US" sz="1200"/>
              <a:pPr algn="r"/>
              <a:t>47</a:t>
            </a:fld>
            <a:endParaRPr lang="en-US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048993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4EAE323-3CB9-44B2-85D3-66074D9E8A11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75559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8A7EB4F-DABB-44DC-9723-50FDE697D551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873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635F840-BF56-4A76-84A0-82672DD6BB80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96031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B5C25D-36E3-471A-9149-CD6728CBDD1C}" type="slidenum">
              <a:rPr lang="en-US" sz="1200"/>
              <a:pPr algn="r"/>
              <a:t>50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4950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AE3599-EBEE-4F09-A2A0-2E715842C1A5}" type="slidenum">
              <a:rPr lang="en-US" sz="1200"/>
              <a:pPr algn="r"/>
              <a:t>51</a:t>
            </a:fld>
            <a:endParaRPr lang="en-US" sz="12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778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D9ECE25-199E-4746-8A9F-907D5DFB924A}" type="slidenum">
              <a:rPr lang="en-US" sz="1200"/>
              <a:pPr algn="r"/>
              <a:t>52</a:t>
            </a:fld>
            <a:endParaRPr lang="en-US" sz="12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6501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D54CF88-A207-40C0-986B-C5353D871B81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9153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7E638A-59DF-4096-8D24-E1BBBFF5DEF7}" type="slidenum">
              <a:rPr lang="en-US" sz="1200"/>
              <a:pPr algn="r"/>
              <a:t>54</a:t>
            </a:fld>
            <a:endParaRPr lang="en-US" sz="12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6877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B99353-D4B0-4D86-A19F-4E3859EF7453}" type="slidenum">
              <a:rPr lang="en-US" sz="1200"/>
              <a:pPr algn="r"/>
              <a:t>55</a:t>
            </a:fld>
            <a:endParaRPr lang="en-US" sz="12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823266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9A41E9C-A38F-4E91-951D-863464AC217C}" type="slidenum">
              <a:rPr lang="en-US" sz="1200"/>
              <a:pPr algn="r"/>
              <a:t>56</a:t>
            </a:fld>
            <a:endParaRPr lang="en-US" sz="120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6798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107A995-550F-42E6-B9F1-080C5D0EBD2B}" type="slidenum">
              <a:rPr lang="en-US" sz="1200"/>
              <a:pPr algn="r"/>
              <a:t>57</a:t>
            </a:fld>
            <a:endParaRPr lang="en-US" sz="1200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43918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DDD18D-497E-4FEE-B22B-640DD372F7E8}" type="slidenum">
              <a:rPr lang="en-US" sz="1200"/>
              <a:pPr algn="r"/>
              <a:t>58</a:t>
            </a:fld>
            <a:endParaRPr lang="en-US" sz="120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054304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2C92BC-95C4-4591-987C-08EAECF6AA9B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8098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D881A8-DCE0-40D2-91A2-F21E9FAC34A5}" type="slidenum">
              <a:rPr lang="en-US" sz="1200"/>
              <a:pPr algn="r"/>
              <a:t>6</a:t>
            </a:fld>
            <a:endParaRPr 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2450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8C0C05-44F1-4A0D-8E4F-489E2BFF15D0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80459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50199C-8968-4730-90D7-21D4148E34B6}" type="slidenum">
              <a:rPr lang="en-US" sz="1200"/>
              <a:pPr algn="r"/>
              <a:t>61</a:t>
            </a:fld>
            <a:endParaRPr lang="en-US" sz="12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69479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8B215C-8023-4E80-B4A0-86818A596832}" type="slidenum">
              <a:rPr lang="en-US" sz="1200"/>
              <a:pPr algn="r"/>
              <a:t>62</a:t>
            </a:fld>
            <a:endParaRPr lang="en-US" sz="120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855373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0A6A82-80BE-4425-8987-9FD8AE2948E7}" type="slidenum">
              <a:rPr lang="en-US" sz="1200"/>
              <a:pPr algn="r"/>
              <a:t>63</a:t>
            </a:fld>
            <a:endParaRPr lang="en-US" sz="120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717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E621D2-8A3F-4B71-81F1-967BE9BA0326}" type="slidenum">
              <a:rPr lang="en-US" sz="1200"/>
              <a:pPr algn="r"/>
              <a:t>64</a:t>
            </a:fld>
            <a:endParaRPr lang="en-US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0319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FC0EE00-CDD5-4C19-BCDA-DD881DEF0A46}" type="slidenum">
              <a:rPr lang="en-US" sz="1200"/>
              <a:pPr algn="r"/>
              <a:t>65</a:t>
            </a:fld>
            <a:endParaRPr lang="en-US" sz="12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26199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6EAC91-0A03-468C-A8B0-218C8690304C}" type="slidenum">
              <a:rPr lang="en-US" sz="1200"/>
              <a:pPr algn="r"/>
              <a:t>66</a:t>
            </a:fld>
            <a:endParaRPr lang="en-US" sz="120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2202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278F883-23E5-41D3-AE8E-A6BE4078D257}" type="slidenum">
              <a:rPr lang="en-US" sz="1200"/>
              <a:pPr algn="r"/>
              <a:t>67</a:t>
            </a:fld>
            <a:endParaRPr lang="en-US" sz="120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3834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E2D75EF-92D1-4DFA-A98A-378E3AB1416D}" type="slidenum">
              <a:rPr lang="en-US" sz="1200"/>
              <a:pPr algn="r"/>
              <a:t>68</a:t>
            </a:fld>
            <a:endParaRPr lang="en-US" sz="120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27201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815AB9-3798-494E-A067-53CF46BAC275}" type="slidenum">
              <a:rPr lang="en-US" sz="1200"/>
              <a:pPr algn="r"/>
              <a:t>69</a:t>
            </a:fld>
            <a:endParaRPr lang="en-US" sz="12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649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EC2942-24CA-4569-8BB1-B05AF5D29CC1}" type="slidenum">
              <a:rPr lang="en-US" sz="1200"/>
              <a:pPr algn="r"/>
              <a:t>7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69281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E9DDEAB-4039-4016-983A-B9D8EFC7E15E}" type="slidenum">
              <a:rPr lang="en-US" sz="1200"/>
              <a:pPr algn="r"/>
              <a:t>70</a:t>
            </a:fld>
            <a:endParaRPr lang="en-US" sz="1200"/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96916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B052B1-3054-4D52-B2A0-96D6D94B6768}" type="slidenum">
              <a:rPr lang="en-US" sz="1200"/>
              <a:pPr algn="r"/>
              <a:t>71</a:t>
            </a:fld>
            <a:endParaRPr lang="en-US" sz="12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7462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8DFBC59-3803-465B-8DD0-94D47DD7CF2E}" type="slidenum">
              <a:rPr lang="en-US" sz="1200"/>
              <a:pPr algn="r"/>
              <a:t>72</a:t>
            </a:fld>
            <a:endParaRPr lang="en-US" sz="120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53466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ED9C6F8-45E9-43A3-AFA0-D0E2C731AD24}" type="slidenum">
              <a:rPr lang="en-US" sz="1200"/>
              <a:pPr algn="r"/>
              <a:t>73</a:t>
            </a:fld>
            <a:endParaRPr lang="en-US" sz="120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07163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B641EF5-2007-4A5D-BA5D-95507F6917A4}" type="slidenum">
              <a:rPr lang="en-US" sz="1200"/>
              <a:pPr algn="r"/>
              <a:t>74</a:t>
            </a:fld>
            <a:endParaRPr lang="en-US" sz="120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9529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11DCD0-7799-4B61-8230-ACDDABA633C6}" type="slidenum">
              <a:rPr lang="en-US" sz="1200"/>
              <a:pPr algn="r"/>
              <a:t>75</a:t>
            </a:fld>
            <a:endParaRPr lang="en-US" sz="120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892364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83DA94B-A63E-41B9-BA4E-E70192D5F0EE}" type="slidenum">
              <a:rPr lang="en-US" sz="1200"/>
              <a:pPr algn="r"/>
              <a:t>76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6471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EDEA61D-F709-4F7D-A7EC-FA0F3A7B7947}" type="slidenum">
              <a:rPr lang="en-US" sz="1200"/>
              <a:pPr algn="r"/>
              <a:t>77</a:t>
            </a:fld>
            <a:endParaRPr lang="en-US" sz="120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28021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2F04AFD-443C-47C6-9DE1-9CFF08EE887E}" type="slidenum">
              <a:rPr lang="en-US" sz="1200"/>
              <a:pPr algn="r"/>
              <a:t>78</a:t>
            </a:fld>
            <a:endParaRPr lang="en-US" sz="120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41623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69B4088-685B-400E-8FA9-996F768E83EB}" type="slidenum">
              <a:rPr lang="en-US" sz="1200"/>
              <a:pPr algn="r"/>
              <a:t>79</a:t>
            </a:fld>
            <a:endParaRPr lang="en-US" sz="120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3458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23BA252-2627-4E4A-9838-0637069C48C5}" type="slidenum">
              <a:rPr lang="en-US" sz="1200"/>
              <a:pPr algn="r"/>
              <a:t>8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02714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120386B-0A75-40D8-9BB8-86212A72FAB4}" type="slidenum">
              <a:rPr lang="en-US" sz="1200"/>
              <a:pPr algn="r"/>
              <a:t>80</a:t>
            </a:fld>
            <a:endParaRPr lang="en-US" sz="1200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86848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E3416E-FA07-4F2A-A3D9-2E8AF3141645}" type="slidenum">
              <a:rPr lang="en-US" sz="1200"/>
              <a:pPr algn="r"/>
              <a:t>81</a:t>
            </a:fld>
            <a:endParaRPr lang="en-US" sz="120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05821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E2260C2-9905-4595-9353-317BE4AFFB86}" type="slidenum">
              <a:rPr lang="en-US" sz="1200"/>
              <a:pPr algn="r"/>
              <a:t>82</a:t>
            </a:fld>
            <a:endParaRPr lang="en-US" sz="120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557899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425D75-96BE-4E1A-AC43-C93B23ADE76F}" type="slidenum">
              <a:rPr lang="en-US" sz="1200"/>
              <a:pPr algn="r"/>
              <a:t>83</a:t>
            </a:fld>
            <a:endParaRPr lang="en-US" sz="120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031038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9ADB4C-35A9-4426-9C87-38E8B3B8EEF9}" type="slidenum">
              <a:rPr lang="en-US" sz="1200"/>
              <a:pPr algn="r"/>
              <a:t>84</a:t>
            </a:fld>
            <a:endParaRPr lang="en-US" sz="1200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4815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3230D0F-D5D1-40B5-AE12-3C9904B92D59}" type="slidenum">
              <a:rPr lang="en-US" sz="1200"/>
              <a:pPr algn="r"/>
              <a:t>85</a:t>
            </a:fld>
            <a:endParaRPr lang="en-US" sz="120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55431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AF32A2-1DE5-4253-A609-BE6352BE3335}" type="slidenum">
              <a:rPr lang="en-US" sz="1200"/>
              <a:pPr algn="r"/>
              <a:t>86</a:t>
            </a:fld>
            <a:endParaRPr lang="en-US" sz="120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38575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68BC087-7303-4553-998A-2163A56A0DD1}" type="slidenum">
              <a:rPr lang="en-US" sz="1200"/>
              <a:pPr algn="r"/>
              <a:t>91</a:t>
            </a:fld>
            <a:endParaRPr lang="en-US" sz="1200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04469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D2BE91-D3E1-47DA-B161-F6C588FD974C}" type="slidenum">
              <a:rPr lang="en-US" sz="1200"/>
              <a:pPr algn="r"/>
              <a:t>92</a:t>
            </a:fld>
            <a:endParaRPr lang="en-US" sz="1200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26516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96FE524-EFBC-4BDE-88BD-A1D1DAAA7D6C}" type="slidenum">
              <a:rPr lang="en-US" sz="1200"/>
              <a:pPr algn="r"/>
              <a:t>93</a:t>
            </a:fld>
            <a:endParaRPr lang="en-US" sz="120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029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8DA002-326F-491C-9C2F-3242C257330E}" type="slidenum">
              <a:rPr lang="en-US" sz="1200"/>
              <a:pPr algn="r"/>
              <a:t>9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639585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473122B-616A-4255-B31E-4AD4478EB010}" type="slidenum">
              <a:rPr lang="en-US" sz="1200"/>
              <a:pPr algn="r"/>
              <a:t>94</a:t>
            </a:fld>
            <a:endParaRPr lang="en-US" sz="1200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6879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9D36C86-05CE-4C83-8678-53ABF1E8A4D2}" type="slidenum">
              <a:rPr lang="en-US" sz="1200"/>
              <a:pPr algn="r"/>
              <a:t>95</a:t>
            </a:fld>
            <a:endParaRPr lang="en-US" sz="120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38967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61E0AD2-259B-4194-AC59-EDD0B0E3F7FE}" type="slidenum">
              <a:rPr lang="en-US" sz="1200"/>
              <a:pPr algn="r"/>
              <a:t>96</a:t>
            </a:fld>
            <a:endParaRPr lang="en-US" sz="1200"/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838915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4A491E6-C8A8-4DDA-A420-3A8BEB5585EF}" type="slidenum">
              <a:rPr lang="en-US" sz="1200"/>
              <a:pPr algn="r"/>
              <a:t>97</a:t>
            </a:fld>
            <a:endParaRPr lang="en-US" sz="120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85592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A463192-2568-438F-8871-23711FDFB12A}" type="slidenum">
              <a:rPr lang="en-US" sz="1200"/>
              <a:pPr algn="r"/>
              <a:t>98</a:t>
            </a:fld>
            <a:endParaRPr lang="en-US" sz="120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07885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80711DC-C7CC-40BE-8DA8-9F31C065BDA9}" type="slidenum">
              <a:rPr lang="en-US" sz="1200"/>
              <a:pPr algn="r"/>
              <a:t>99</a:t>
            </a:fld>
            <a:endParaRPr lang="en-US" sz="1200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849786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E813C1-EE53-40F4-BEF4-8708CC4381C6}" type="slidenum">
              <a:rPr lang="en-US" sz="1200"/>
              <a:pPr algn="r"/>
              <a:t>100</a:t>
            </a:fld>
            <a:endParaRPr lang="en-US" sz="1200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918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9590222-BB45-4C6B-AF92-A3A3C728E464}" type="slidenum">
              <a:rPr lang="en-US" sz="1200"/>
              <a:pPr algn="r"/>
              <a:t>101</a:t>
            </a:fld>
            <a:endParaRPr lang="en-US" sz="1200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33925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5B3FB1-2772-44E0-A157-73E61A269371}" type="slidenum">
              <a:rPr lang="en-US" sz="1200"/>
              <a:pPr algn="r"/>
              <a:t>102</a:t>
            </a:fld>
            <a:endParaRPr lang="en-US" sz="120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15652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94666E-98D4-4B08-9A1B-2A4E2A92C1FA}" type="slidenum">
              <a:rPr lang="en-US" sz="1200"/>
              <a:pPr algn="r"/>
              <a:t>103</a:t>
            </a:fld>
            <a:endParaRPr lang="en-US" sz="1200"/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6244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5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21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fr-FR" sz="2400"/>
            </a:p>
          </p:txBody>
        </p:sp>
        <p:grpSp>
          <p:nvGrpSpPr>
            <p:cNvPr id="6" name="Group 324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22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" name="Line 22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" name="Line 22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" name="Line 22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" name="Line 22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" name="Line 22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3" name="Line 23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4" name="Line 23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5" name="Line 23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6" name="Line 23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7" name="Line 23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8" name="Line 23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9" name="Line 23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0" name="Line 23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1" name="Line 23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2" name="Line 23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3" name="Line 24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4" name="Line 24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5" name="Line 24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6" name="Line 24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7" name="Line 24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8" name="Line 24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9" name="Line 24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0" name="Line 24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1" name="Line 24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2" name="Line 24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3" name="Line 25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4" name="Line 25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5" name="Line 25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6" name="Line 25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7" name="Line 25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8" name="Line 25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9" name="Line 25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0" name="Line 25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1" name="Line 25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2" name="Line 25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3" name="Line 26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4" name="Line 26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5" name="Line 26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6" name="Line 26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7" name="Line 26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8" name="Line 26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9" name="Line 26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0" name="Line 26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1" name="Line 26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2" name="Line 26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3" name="Line 27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4" name="Line 27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5" name="Line 27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6" name="Line 27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7" name="Line 27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8" name="Line 27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9" name="Line 27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0" name="Line 27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1" name="Line 27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2" name="Line 27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3" name="Line 28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4" name="Line 28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5" name="Line 28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6" name="Line 28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7" name="Line 28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8" name="Line 28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9" name="Line 28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0" name="Line 28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1" name="Line 28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2" name="Line 28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3" name="Line 29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4" name="Line 29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5" name="Line 29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6" name="Line 29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7" name="Line 29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8" name="Line 29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9" name="Line 29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0" name="Line 29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1" name="Line 29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2" name="Line 29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3" name="Line 30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4" name="Line 30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5" name="Line 30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6" name="Line 30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7" name="Line 30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8" name="Line 30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9" name="Line 30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0" name="Line 30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1" name="Line 30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2" name="Line 30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3" name="Line 31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4" name="Line 31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5" name="Line 31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6" name="Line 31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7" name="Line 31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8" name="Line 31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9" name="Line 31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0" name="Line 31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1" name="Line 31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2" name="Line 31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3" name="Line 32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4" name="Line 32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105" name="Rectangle 220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6" name="Rectangle 219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8" name="Line 112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3175" name="Rectangle 103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93" name="Rectangle 22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" name="Rectangle 10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35E48-881E-4F96-9AFE-35796795C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5DC87-00D9-4D29-9F33-641EB7A0C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3292C-2DC9-4F3C-946C-4BD5829C5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C411F-6A2B-4C62-AB7D-EC7147056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2214563"/>
            <a:ext cx="3903663" cy="186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4230688"/>
            <a:ext cx="3903663" cy="1865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3B3B6-16B9-4D7E-B456-7128A0C66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EF262-9C3F-4B00-8FA2-22C545BA3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41FE5-533C-4C7C-A2DC-714BE16D3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E02C9-AC87-4332-86C7-C31955D16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E5CD6-41DE-4428-8A9D-584296D61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50553-F938-4F7D-AC1B-5A31802740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9AC2C-D0C1-42AF-BD5F-DC4DEBDFF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C7D44-6AB8-40A1-BA9F-FEC793021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99609-1D2C-4284-AF4B-A15CF5269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25"/>
          <p:cNvGrpSpPr>
            <a:grpSpLocks/>
          </p:cNvGrpSpPr>
          <p:nvPr/>
        </p:nvGrpSpPr>
        <p:grpSpPr bwMode="auto">
          <a:xfrm>
            <a:off x="-304800" y="-228600"/>
            <a:ext cx="8915400" cy="6713538"/>
            <a:chOff x="0" y="43"/>
            <a:chExt cx="5616" cy="4229"/>
          </a:xfrm>
        </p:grpSpPr>
        <p:grpSp>
          <p:nvGrpSpPr>
            <p:cNvPr id="37897" name="Group 222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1146" name="Line 122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7" name="Line 123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8" name="Line 124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9" name="Line 125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0" name="Line 126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1" name="Line 127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2" name="Line 128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3" name="Line 129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4" name="Line 130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5" name="Line 131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6" name="Line 132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7" name="Line 133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8" name="Line 134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9" name="Line 135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2" name="Line 138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4" name="Line 140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5" name="Line 141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7" name="Line 143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0" name="Line 146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1" name="Line 147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4" name="Line 150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6" name="Line 152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9" name="Line 155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4" name="Line 160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9" name="Line 165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4" name="Line 170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9" name="Line 175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4" name="Line 180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8" name="Line 184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9" name="Line 185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0" name="Line 186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1" name="Line 187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2" name="Line 188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3" name="Line 189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4" name="Line 190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5" name="Line 191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6" name="Line 192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7" name="Line 193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8" name="Line 204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7" name="Line 213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2" name="Line 218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3" name="Line 219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  <p:grpSp>
          <p:nvGrpSpPr>
            <p:cNvPr id="37898" name="Group 224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1140" name="Rectangle 116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6" name="Rectangle 112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7" name="Rectangle 113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7" name="Rectangle 10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64300" y="6361113"/>
            <a:ext cx="19065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90C2BD33-30C7-40CA-A700-CDEBFAE14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62" name="Line 114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</p:sldLayoutIdLst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101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22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3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0.emf"/><Relationship Id="rId5" Type="http://schemas.openxmlformats.org/officeDocument/2006/relationships/oleObject" Target="../embeddings/Microsoft_Excel_97-2003_Worksheet6.xls"/><Relationship Id="rId4" Type="http://schemas.openxmlformats.org/officeDocument/2006/relationships/image" Target="../media/image139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41.w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7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2.emf"/><Relationship Id="rId5" Type="http://schemas.openxmlformats.org/officeDocument/2006/relationships/oleObject" Target="../embeddings/Microsoft_Excel_97-2003_Worksheet8.xls"/><Relationship Id="rId4" Type="http://schemas.openxmlformats.org/officeDocument/2006/relationships/image" Target="../media/image139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43.wm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46.wm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52.png"/><Relationship Id="rId4" Type="http://schemas.openxmlformats.org/officeDocument/2006/relationships/image" Target="../media/image151.w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35.bin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56.wm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60.w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43.bin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44.bin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5.bin"/><Relationship Id="rId7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66.png"/><Relationship Id="rId4" Type="http://schemas.openxmlformats.org/officeDocument/2006/relationships/image" Target="../media/image167.wmf"/><Relationship Id="rId9" Type="http://schemas.openxmlformats.org/officeDocument/2006/relationships/image" Target="../media/image169.w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68.wmf"/><Relationship Id="rId9" Type="http://schemas.openxmlformats.org/officeDocument/2006/relationships/image" Target="../media/image16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emf"/><Relationship Id="rId5" Type="http://schemas.openxmlformats.org/officeDocument/2006/relationships/oleObject" Target="../embeddings/Microsoft_Excel_97-2003_Worksheet2.xls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Excel_97-2003_Worksheet3.xls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Excel_97-2003_Worksheet4.xls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wmf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61.wmf"/><Relationship Id="rId4" Type="http://schemas.openxmlformats.org/officeDocument/2006/relationships/image" Target="../media/image62.jpeg"/><Relationship Id="rId9" Type="http://schemas.openxmlformats.org/officeDocument/2006/relationships/oleObject" Target="../embeddings/oleObject12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7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73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png"/><Relationship Id="rId11" Type="http://schemas.openxmlformats.org/officeDocument/2006/relationships/image" Target="../media/image85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84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6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7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99BB55-CB22-4B06-904F-07AEAD709399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1230313" y="762000"/>
            <a:ext cx="73802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5000"/>
              </a:lnSpc>
            </a:pPr>
            <a:r>
              <a:rPr lang="en-US" altLang="zh-CN" sz="4000">
                <a:solidFill>
                  <a:srgbClr val="003366"/>
                </a:solidFill>
                <a:ea typeface="SimSun" pitchFamily="2" charset="-122"/>
              </a:rPr>
              <a:t>Digital Image Processing</a:t>
            </a:r>
            <a:endParaRPr lang="en-US" altLang="zh-CN" sz="3600">
              <a:solidFill>
                <a:srgbClr val="003366"/>
              </a:solidFill>
              <a:ea typeface="SimSun" pitchFamily="2" charset="-122"/>
            </a:endParaRPr>
          </a:p>
        </p:txBody>
      </p:sp>
      <p:sp>
        <p:nvSpPr>
          <p:cNvPr id="39940" name="Rectangle 13"/>
          <p:cNvSpPr>
            <a:spLocks noChangeArrowheads="1"/>
          </p:cNvSpPr>
          <p:nvPr/>
        </p:nvSpPr>
        <p:spPr bwMode="auto">
          <a:xfrm>
            <a:off x="685800" y="3049588"/>
            <a:ext cx="7696200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/>
              <a:t>Chapter # 3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/>
              <a:t>Image Transformations and Spatial Filtering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b="1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800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7D48B21-579A-4526-8E06-2F524E774C55}" type="slidenum">
              <a:rPr lang="en-US" sz="1400">
                <a:solidFill>
                  <a:schemeClr val="folHlink"/>
                </a:solidFill>
              </a:rPr>
              <a:pPr algn="r"/>
              <a:t>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using Look-up Tables</a:t>
            </a:r>
          </a:p>
        </p:txBody>
      </p:sp>
      <p:sp>
        <p:nvSpPr>
          <p:cNvPr id="47108" name="Rectangle 12"/>
          <p:cNvSpPr>
            <a:spLocks noChangeArrowheads="1"/>
          </p:cNvSpPr>
          <p:nvPr/>
        </p:nvSpPr>
        <p:spPr bwMode="auto">
          <a:xfrm>
            <a:off x="1828800" y="2590800"/>
            <a:ext cx="2743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Text Box 13"/>
          <p:cNvSpPr txBox="1">
            <a:spLocks noChangeArrowheads="1"/>
          </p:cNvSpPr>
          <p:nvPr/>
        </p:nvSpPr>
        <p:spPr bwMode="auto">
          <a:xfrm>
            <a:off x="1676400" y="5334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7110" name="Text Box 14"/>
          <p:cNvSpPr txBox="1">
            <a:spLocks noChangeArrowheads="1"/>
          </p:cNvSpPr>
          <p:nvPr/>
        </p:nvSpPr>
        <p:spPr bwMode="auto">
          <a:xfrm>
            <a:off x="2863850" y="5334000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127</a:t>
            </a:r>
          </a:p>
        </p:txBody>
      </p:sp>
      <p:sp>
        <p:nvSpPr>
          <p:cNvPr id="47111" name="Text Box 15"/>
          <p:cNvSpPr txBox="1">
            <a:spLocks noChangeArrowheads="1"/>
          </p:cNvSpPr>
          <p:nvPr/>
        </p:nvSpPr>
        <p:spPr bwMode="auto">
          <a:xfrm>
            <a:off x="4191000" y="5334000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255</a:t>
            </a:r>
          </a:p>
        </p:txBody>
      </p:sp>
      <p:sp>
        <p:nvSpPr>
          <p:cNvPr id="47112" name="Text Box 16"/>
          <p:cNvSpPr txBox="1">
            <a:spLocks noChangeArrowheads="1"/>
          </p:cNvSpPr>
          <p:nvPr/>
        </p:nvSpPr>
        <p:spPr bwMode="auto">
          <a:xfrm rot="-5400000">
            <a:off x="1431925" y="5045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7113" name="Text Box 17"/>
          <p:cNvSpPr txBox="1">
            <a:spLocks noChangeArrowheads="1"/>
          </p:cNvSpPr>
          <p:nvPr/>
        </p:nvSpPr>
        <p:spPr bwMode="auto">
          <a:xfrm rot="-5400000">
            <a:off x="1279525" y="3717925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127</a:t>
            </a:r>
          </a:p>
        </p:txBody>
      </p:sp>
      <p:sp>
        <p:nvSpPr>
          <p:cNvPr id="47114" name="Text Box 18"/>
          <p:cNvSpPr txBox="1">
            <a:spLocks noChangeArrowheads="1"/>
          </p:cNvSpPr>
          <p:nvPr/>
        </p:nvSpPr>
        <p:spPr bwMode="auto">
          <a:xfrm rot="-5400000">
            <a:off x="1279525" y="2378075"/>
            <a:ext cx="641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</a:rPr>
              <a:t>255</a:t>
            </a:r>
          </a:p>
        </p:txBody>
      </p:sp>
      <p:sp>
        <p:nvSpPr>
          <p:cNvPr id="47115" name="Text Box 19"/>
          <p:cNvSpPr txBox="1">
            <a:spLocks noChangeArrowheads="1"/>
          </p:cNvSpPr>
          <p:nvPr/>
        </p:nvSpPr>
        <p:spPr bwMode="auto">
          <a:xfrm>
            <a:off x="2498725" y="5680075"/>
            <a:ext cx="1544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input value</a:t>
            </a:r>
          </a:p>
        </p:txBody>
      </p:sp>
      <p:sp>
        <p:nvSpPr>
          <p:cNvPr id="47116" name="Text Box 20"/>
          <p:cNvSpPr txBox="1">
            <a:spLocks noChangeArrowheads="1"/>
          </p:cNvSpPr>
          <p:nvPr/>
        </p:nvSpPr>
        <p:spPr bwMode="auto">
          <a:xfrm rot="-5400000">
            <a:off x="294481" y="3744119"/>
            <a:ext cx="169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output value</a:t>
            </a:r>
          </a:p>
        </p:txBody>
      </p:sp>
      <p:sp>
        <p:nvSpPr>
          <p:cNvPr id="47117" name="Line 21"/>
          <p:cNvSpPr>
            <a:spLocks noChangeShapeType="1"/>
          </p:cNvSpPr>
          <p:nvPr/>
        </p:nvSpPr>
        <p:spPr bwMode="auto">
          <a:xfrm flipV="1">
            <a:off x="1828800" y="2590800"/>
            <a:ext cx="2743200" cy="2743200"/>
          </a:xfrm>
          <a:prstGeom prst="line">
            <a:avLst/>
          </a:prstGeom>
          <a:noFill/>
          <a:ln w="635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8" name="Freeform 22"/>
          <p:cNvSpPr>
            <a:spLocks/>
          </p:cNvSpPr>
          <p:nvPr/>
        </p:nvSpPr>
        <p:spPr bwMode="auto">
          <a:xfrm>
            <a:off x="1828800" y="2590800"/>
            <a:ext cx="2743200" cy="2743200"/>
          </a:xfrm>
          <a:custGeom>
            <a:avLst/>
            <a:gdLst>
              <a:gd name="T0" fmla="*/ 0 w 1728"/>
              <a:gd name="T1" fmla="*/ 2147483647 h 1728"/>
              <a:gd name="T2" fmla="*/ 2147483647 w 1728"/>
              <a:gd name="T3" fmla="*/ 2147483647 h 1728"/>
              <a:gd name="T4" fmla="*/ 2147483647 w 1728"/>
              <a:gd name="T5" fmla="*/ 2147483647 h 1728"/>
              <a:gd name="T6" fmla="*/ 2147483647 w 1728"/>
              <a:gd name="T7" fmla="*/ 0 h 1728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1728"/>
              <a:gd name="T14" fmla="*/ 1728 w 1728"/>
              <a:gd name="T15" fmla="*/ 1728 h 1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1728">
                <a:moveTo>
                  <a:pt x="0" y="1728"/>
                </a:moveTo>
                <a:cubicBezTo>
                  <a:pt x="232" y="1656"/>
                  <a:pt x="464" y="1584"/>
                  <a:pt x="672" y="1344"/>
                </a:cubicBezTo>
                <a:cubicBezTo>
                  <a:pt x="880" y="1104"/>
                  <a:pt x="1072" y="512"/>
                  <a:pt x="1248" y="288"/>
                </a:cubicBezTo>
                <a:cubicBezTo>
                  <a:pt x="1424" y="64"/>
                  <a:pt x="1616" y="0"/>
                  <a:pt x="17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Line 23"/>
          <p:cNvSpPr>
            <a:spLocks noChangeShapeType="1"/>
          </p:cNvSpPr>
          <p:nvPr/>
        </p:nvSpPr>
        <p:spPr bwMode="auto">
          <a:xfrm flipV="1">
            <a:off x="2955925" y="4652963"/>
            <a:ext cx="0" cy="68580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Line 24"/>
          <p:cNvSpPr>
            <a:spLocks noChangeShapeType="1"/>
          </p:cNvSpPr>
          <p:nvPr/>
        </p:nvSpPr>
        <p:spPr bwMode="auto">
          <a:xfrm flipV="1">
            <a:off x="3429000" y="3759200"/>
            <a:ext cx="0" cy="157480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Line 25"/>
          <p:cNvSpPr>
            <a:spLocks noChangeShapeType="1"/>
          </p:cNvSpPr>
          <p:nvPr/>
        </p:nvSpPr>
        <p:spPr bwMode="auto">
          <a:xfrm flipH="1">
            <a:off x="1828800" y="3757613"/>
            <a:ext cx="160020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Line 26"/>
          <p:cNvSpPr>
            <a:spLocks noChangeShapeType="1"/>
          </p:cNvSpPr>
          <p:nvPr/>
        </p:nvSpPr>
        <p:spPr bwMode="auto">
          <a:xfrm flipH="1">
            <a:off x="1828800" y="4648200"/>
            <a:ext cx="112395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23" name="Group 27"/>
          <p:cNvGrpSpPr>
            <a:grpSpLocks/>
          </p:cNvGrpSpPr>
          <p:nvPr/>
        </p:nvGrpSpPr>
        <p:grpSpPr bwMode="auto">
          <a:xfrm>
            <a:off x="5791200" y="2209800"/>
            <a:ext cx="2057400" cy="3581400"/>
            <a:chOff x="3168" y="1488"/>
            <a:chExt cx="1296" cy="2256"/>
          </a:xfrm>
        </p:grpSpPr>
        <p:sp>
          <p:nvSpPr>
            <p:cNvPr id="47129" name="Text Box 28"/>
            <p:cNvSpPr txBox="1">
              <a:spLocks noChangeArrowheads="1"/>
            </p:cNvSpPr>
            <p:nvPr/>
          </p:nvSpPr>
          <p:spPr bwMode="auto">
            <a:xfrm>
              <a:off x="3216" y="1535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charset="0"/>
                </a:rPr>
                <a:t>index</a:t>
              </a:r>
            </a:p>
          </p:txBody>
        </p:sp>
        <p:sp>
          <p:nvSpPr>
            <p:cNvPr id="47130" name="Text Box 29"/>
            <p:cNvSpPr txBox="1">
              <a:spLocks noChangeArrowheads="1"/>
            </p:cNvSpPr>
            <p:nvPr/>
          </p:nvSpPr>
          <p:spPr bwMode="auto">
            <a:xfrm>
              <a:off x="3840" y="1536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charset="0"/>
                </a:rPr>
                <a:t>value</a:t>
              </a:r>
            </a:p>
          </p:txBody>
        </p:sp>
        <p:sp>
          <p:nvSpPr>
            <p:cNvPr id="47131" name="Text Box 30"/>
            <p:cNvSpPr txBox="1">
              <a:spLocks noChangeArrowheads="1"/>
            </p:cNvSpPr>
            <p:nvPr/>
          </p:nvSpPr>
          <p:spPr bwMode="auto">
            <a:xfrm>
              <a:off x="3302" y="1824"/>
              <a:ext cx="404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/>
                <a:t>...</a:t>
              </a:r>
            </a:p>
            <a:p>
              <a:pPr algn="ctr" eaLnBrk="0" hangingPunct="0"/>
              <a:r>
                <a:rPr lang="en-US" sz="2400"/>
                <a:t>101</a:t>
              </a:r>
            </a:p>
            <a:p>
              <a:pPr algn="ctr" eaLnBrk="0" hangingPunct="0"/>
              <a:r>
                <a:rPr lang="en-US" sz="2400"/>
                <a:t>102</a:t>
              </a:r>
            </a:p>
            <a:p>
              <a:pPr algn="ctr" eaLnBrk="0" hangingPunct="0"/>
              <a:r>
                <a:rPr lang="en-US" sz="2400"/>
                <a:t>103</a:t>
              </a:r>
            </a:p>
            <a:p>
              <a:pPr algn="ctr" eaLnBrk="0" hangingPunct="0"/>
              <a:r>
                <a:rPr lang="en-US" sz="2400"/>
                <a:t>104</a:t>
              </a:r>
            </a:p>
            <a:p>
              <a:pPr algn="ctr" eaLnBrk="0" hangingPunct="0"/>
              <a:r>
                <a:rPr lang="en-US" sz="2400"/>
                <a:t>105</a:t>
              </a:r>
            </a:p>
            <a:p>
              <a:pPr algn="ctr" eaLnBrk="0" hangingPunct="0"/>
              <a:r>
                <a:rPr lang="en-US" sz="2400"/>
                <a:t>106</a:t>
              </a:r>
            </a:p>
            <a:p>
              <a:pPr algn="ctr" eaLnBrk="0" hangingPunct="0"/>
              <a:r>
                <a:rPr lang="en-US" sz="2400"/>
                <a:t>...</a:t>
              </a:r>
            </a:p>
          </p:txBody>
        </p:sp>
        <p:sp>
          <p:nvSpPr>
            <p:cNvPr id="47132" name="Text Box 31"/>
            <p:cNvSpPr txBox="1">
              <a:spLocks noChangeArrowheads="1"/>
            </p:cNvSpPr>
            <p:nvPr/>
          </p:nvSpPr>
          <p:spPr bwMode="auto">
            <a:xfrm>
              <a:off x="3974" y="1824"/>
              <a:ext cx="308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/>
                <a:t>...</a:t>
              </a:r>
            </a:p>
            <a:p>
              <a:pPr algn="ctr" eaLnBrk="0" hangingPunct="0"/>
              <a:r>
                <a:rPr lang="en-US" sz="2400"/>
                <a:t>64</a:t>
              </a:r>
            </a:p>
            <a:p>
              <a:pPr algn="ctr" eaLnBrk="0" hangingPunct="0"/>
              <a:r>
                <a:rPr lang="en-US" sz="2400"/>
                <a:t>68</a:t>
              </a:r>
            </a:p>
            <a:p>
              <a:pPr algn="ctr" eaLnBrk="0" hangingPunct="0"/>
              <a:r>
                <a:rPr lang="en-US" sz="2400"/>
                <a:t>69</a:t>
              </a:r>
            </a:p>
            <a:p>
              <a:pPr algn="ctr" eaLnBrk="0" hangingPunct="0"/>
              <a:r>
                <a:rPr lang="en-US" sz="2400"/>
                <a:t>70</a:t>
              </a:r>
            </a:p>
            <a:p>
              <a:pPr algn="ctr" eaLnBrk="0" hangingPunct="0"/>
              <a:r>
                <a:rPr lang="en-US" sz="2400"/>
                <a:t>70</a:t>
              </a:r>
            </a:p>
            <a:p>
              <a:pPr algn="ctr" eaLnBrk="0" hangingPunct="0"/>
              <a:r>
                <a:rPr lang="en-US" sz="2400"/>
                <a:t>71</a:t>
              </a:r>
            </a:p>
            <a:p>
              <a:pPr algn="ctr" eaLnBrk="0" hangingPunct="0"/>
              <a:r>
                <a:rPr lang="en-US" sz="2400"/>
                <a:t>...</a:t>
              </a:r>
            </a:p>
          </p:txBody>
        </p:sp>
        <p:sp>
          <p:nvSpPr>
            <p:cNvPr id="47133" name="Rectangle 32"/>
            <p:cNvSpPr>
              <a:spLocks noChangeArrowheads="1"/>
            </p:cNvSpPr>
            <p:nvPr/>
          </p:nvSpPr>
          <p:spPr bwMode="auto">
            <a:xfrm>
              <a:off x="3168" y="1488"/>
              <a:ext cx="1296" cy="2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4" name="Line 33"/>
            <p:cNvSpPr>
              <a:spLocks noChangeShapeType="1"/>
            </p:cNvSpPr>
            <p:nvPr/>
          </p:nvSpPr>
          <p:spPr bwMode="auto">
            <a:xfrm>
              <a:off x="3817" y="1488"/>
              <a:ext cx="0" cy="2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5" name="Rectangle 34"/>
            <p:cNvSpPr>
              <a:spLocks noChangeArrowheads="1"/>
            </p:cNvSpPr>
            <p:nvPr/>
          </p:nvSpPr>
          <p:spPr bwMode="auto">
            <a:xfrm>
              <a:off x="3168" y="206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6" name="Rectangle 35"/>
            <p:cNvSpPr>
              <a:spLocks noChangeArrowheads="1"/>
            </p:cNvSpPr>
            <p:nvPr/>
          </p:nvSpPr>
          <p:spPr bwMode="auto">
            <a:xfrm>
              <a:off x="3168" y="230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7" name="Rectangle 36"/>
            <p:cNvSpPr>
              <a:spLocks noChangeArrowheads="1"/>
            </p:cNvSpPr>
            <p:nvPr/>
          </p:nvSpPr>
          <p:spPr bwMode="auto">
            <a:xfrm>
              <a:off x="3168" y="254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8" name="Rectangle 37"/>
            <p:cNvSpPr>
              <a:spLocks noChangeArrowheads="1"/>
            </p:cNvSpPr>
            <p:nvPr/>
          </p:nvSpPr>
          <p:spPr bwMode="auto">
            <a:xfrm>
              <a:off x="3168" y="278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9" name="Rectangle 38"/>
            <p:cNvSpPr>
              <a:spLocks noChangeArrowheads="1"/>
            </p:cNvSpPr>
            <p:nvPr/>
          </p:nvSpPr>
          <p:spPr bwMode="auto">
            <a:xfrm>
              <a:off x="3168" y="302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0" name="Rectangle 39"/>
            <p:cNvSpPr>
              <a:spLocks noChangeArrowheads="1"/>
            </p:cNvSpPr>
            <p:nvPr/>
          </p:nvSpPr>
          <p:spPr bwMode="auto">
            <a:xfrm>
              <a:off x="3168" y="326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1" name="Rectangle 40"/>
            <p:cNvSpPr>
              <a:spLocks noChangeArrowheads="1"/>
            </p:cNvSpPr>
            <p:nvPr/>
          </p:nvSpPr>
          <p:spPr bwMode="auto">
            <a:xfrm>
              <a:off x="3168" y="1824"/>
              <a:ext cx="129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24" name="Text Box 41"/>
          <p:cNvSpPr txBox="1">
            <a:spLocks noChangeArrowheads="1"/>
          </p:cNvSpPr>
          <p:nvPr/>
        </p:nvSpPr>
        <p:spPr bwMode="auto">
          <a:xfrm>
            <a:off x="5032375" y="2286000"/>
            <a:ext cx="75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/>
              <a:t>E.g</a:t>
            </a:r>
            <a:r>
              <a:rPr lang="en-US" sz="2400"/>
              <a:t>.:</a:t>
            </a:r>
          </a:p>
        </p:txBody>
      </p:sp>
      <p:sp>
        <p:nvSpPr>
          <p:cNvPr id="47125" name="Rectangle 42"/>
          <p:cNvSpPr>
            <a:spLocks noChangeArrowheads="1"/>
          </p:cNvSpPr>
          <p:nvPr/>
        </p:nvSpPr>
        <p:spPr bwMode="auto">
          <a:xfrm>
            <a:off x="5029200" y="2209800"/>
            <a:ext cx="7620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6" name="Text Box 43"/>
          <p:cNvSpPr txBox="1">
            <a:spLocks noChangeArrowheads="1"/>
          </p:cNvSpPr>
          <p:nvPr/>
        </p:nvSpPr>
        <p:spPr bwMode="auto">
          <a:xfrm>
            <a:off x="5919788" y="5791200"/>
            <a:ext cx="80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input</a:t>
            </a:r>
          </a:p>
        </p:txBody>
      </p:sp>
      <p:sp>
        <p:nvSpPr>
          <p:cNvPr id="47127" name="Text Box 44"/>
          <p:cNvSpPr txBox="1">
            <a:spLocks noChangeArrowheads="1"/>
          </p:cNvSpPr>
          <p:nvPr/>
        </p:nvSpPr>
        <p:spPr bwMode="auto">
          <a:xfrm>
            <a:off x="6858000" y="5791200"/>
            <a:ext cx="96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output</a:t>
            </a:r>
          </a:p>
        </p:txBody>
      </p:sp>
      <p:sp>
        <p:nvSpPr>
          <p:cNvPr id="767021" name="Text Box 45"/>
          <p:cNvSpPr txBox="1">
            <a:spLocks noChangeArrowheads="1"/>
          </p:cNvSpPr>
          <p:nvPr/>
        </p:nvSpPr>
        <p:spPr bwMode="auto">
          <a:xfrm>
            <a:off x="0" y="1143000"/>
            <a:ext cx="2895600" cy="10668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buSzPct val="150000"/>
              <a:defRPr/>
            </a:pPr>
            <a:r>
              <a:rPr lang="en-US" sz="2000">
                <a:latin typeface="Arial" charset="0"/>
              </a:rPr>
              <a:t>A look-up table (</a:t>
            </a:r>
            <a:r>
              <a:rPr lang="en-US" sz="2000"/>
              <a:t>LUT</a:t>
            </a:r>
            <a:r>
              <a:rPr lang="en-US" sz="2000">
                <a:latin typeface="Arial" charset="0"/>
              </a:rPr>
              <a:t>)</a:t>
            </a:r>
            <a:r>
              <a:rPr lang="en-US" sz="2000"/>
              <a:t> </a:t>
            </a:r>
            <a:r>
              <a:rPr lang="en-US" sz="2000">
                <a:latin typeface="Arial" charset="0"/>
              </a:rPr>
              <a:t>implements a functional mapping.</a:t>
            </a:r>
            <a:r>
              <a:rPr lang="en-US" sz="2400"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5F67FB-6966-49D3-A340-22B130F5188B}" type="slidenum">
              <a:rPr lang="en-US" sz="1400">
                <a:solidFill>
                  <a:schemeClr val="folHlink"/>
                </a:solidFill>
              </a:rPr>
              <a:pPr algn="r"/>
              <a:t>100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1852613"/>
            <a:ext cx="6834187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4277B6-DAC6-4B48-B228-9BCD7B0BB43A}" type="slidenum">
              <a:rPr lang="en-US" sz="1400">
                <a:solidFill>
                  <a:schemeClr val="folHlink"/>
                </a:solidFill>
              </a:rPr>
              <a:pPr algn="r"/>
              <a:t>101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3013" y="1922463"/>
            <a:ext cx="6910387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85BB8EA-AE5B-4846-9CBF-4B10B0A9BE4B}" type="slidenum">
              <a:rPr lang="en-US" sz="1400">
                <a:solidFill>
                  <a:schemeClr val="folHlink"/>
                </a:solidFill>
              </a:rPr>
              <a:pPr algn="r"/>
              <a:t>102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533400" y="1905000"/>
            <a:ext cx="8229600" cy="947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200"/>
              <a:t>Mask operation near the image border: Problem arises when part of the mask is located outside the image plane</a:t>
            </a:r>
          </a:p>
        </p:txBody>
      </p:sp>
      <p:sp>
        <p:nvSpPr>
          <p:cNvPr id="848901" name="Text Box 5"/>
          <p:cNvSpPr txBox="1">
            <a:spLocks noChangeArrowheads="1"/>
          </p:cNvSpPr>
          <p:nvPr/>
        </p:nvSpPr>
        <p:spPr bwMode="auto">
          <a:xfrm>
            <a:off x="609600" y="3048000"/>
            <a:ext cx="4572000" cy="58102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b="1">
                <a:solidFill>
                  <a:srgbClr val="800000"/>
                </a:solidFill>
              </a:rPr>
              <a:t>Discard</a:t>
            </a:r>
            <a:r>
              <a:rPr lang="en-US" sz="2000"/>
              <a:t> the problem pixels (e.g. 512x512 input 510x510 output if mask size is 3x3)</a:t>
            </a:r>
          </a:p>
        </p:txBody>
      </p:sp>
      <p:sp>
        <p:nvSpPr>
          <p:cNvPr id="848902" name="Text Box 6"/>
          <p:cNvSpPr txBox="1">
            <a:spLocks noChangeArrowheads="1"/>
          </p:cNvSpPr>
          <p:nvPr/>
        </p:nvSpPr>
        <p:spPr bwMode="auto">
          <a:xfrm>
            <a:off x="685800" y="3810000"/>
            <a:ext cx="4435475" cy="22256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800000"/>
                </a:solidFill>
              </a:rPr>
              <a:t>Zero padding:</a:t>
            </a:r>
            <a:r>
              <a:rPr lang="en-US" sz="2000"/>
              <a:t> Expand the input image by padding zeros (512x512 original image, 514x514 padded image,  512x512 output)</a:t>
            </a:r>
          </a:p>
          <a:p>
            <a:pPr lvl="1">
              <a:defRPr/>
            </a:pPr>
            <a:r>
              <a:rPr lang="en-US" sz="2000" i="1"/>
              <a:t>Zero padding is not recommended as it creates artificial lines or edges on the border</a:t>
            </a:r>
            <a:endParaRPr lang="en-US" sz="2000"/>
          </a:p>
        </p:txBody>
      </p:sp>
      <p:sp>
        <p:nvSpPr>
          <p:cNvPr id="848903" name="Text Box 7"/>
          <p:cNvSpPr txBox="1">
            <a:spLocks noChangeArrowheads="1"/>
          </p:cNvSpPr>
          <p:nvPr/>
        </p:nvSpPr>
        <p:spPr bwMode="auto">
          <a:xfrm>
            <a:off x="5410200" y="3200400"/>
            <a:ext cx="3200400" cy="25304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800000"/>
                </a:solidFill>
              </a:rPr>
              <a:t>Pixel replication</a:t>
            </a:r>
            <a:r>
              <a:rPr lang="en-US" sz="2000" b="1"/>
              <a:t>:</a:t>
            </a:r>
            <a:r>
              <a:rPr lang="en-US" sz="2000"/>
              <a:t> We normally use the gray levels of border pixels to fill up the expanded region (for 3x3 mask). For larger masks a border region equal to half of the mask size is mirrored on the expanded region.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01" grpId="0" animBg="1"/>
      <p:bldP spid="848902" grpId="0" animBg="1"/>
      <p:bldP spid="84890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2ED0F9-1A1D-4C7B-9E07-816836C04C2B}" type="slidenum">
              <a:rPr lang="en-US" sz="1400">
                <a:solidFill>
                  <a:schemeClr val="folHlink"/>
                </a:solidFill>
              </a:rPr>
              <a:pPr algn="r"/>
              <a:t>103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Mask operation near the border: Pixel replication</a:t>
            </a:r>
            <a:endParaRPr lang="en-US" altLang="zh-CN" sz="4000" smtClean="0">
              <a:ea typeface="SimSun" pitchFamily="2" charset="-122"/>
            </a:endParaRP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88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39B46C-6EDA-4802-9CFD-58BD06D4B5EF}" type="slidenum">
              <a:rPr lang="en-US" sz="1400">
                <a:solidFill>
                  <a:schemeClr val="folHlink"/>
                </a:solidFill>
              </a:rPr>
              <a:pPr algn="r"/>
              <a:t>104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457200" y="1852613"/>
            <a:ext cx="8229600" cy="47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The output intensity value at </a:t>
            </a:r>
            <a:r>
              <a:rPr lang="en-US" sz="2000" i="1">
                <a:latin typeface="Arial" charset="0"/>
                <a:cs typeface="Arial" charset="0"/>
              </a:rPr>
              <a:t>(x,y)</a:t>
            </a:r>
            <a:r>
              <a:rPr lang="en-US" sz="2000">
                <a:latin typeface="Arial" charset="0"/>
                <a:cs typeface="Arial" charset="0"/>
              </a:rPr>
              <a:t> depends not only on the input intensity value at </a:t>
            </a:r>
            <a:r>
              <a:rPr lang="en-US" sz="2000" i="1">
                <a:latin typeface="Arial" charset="0"/>
                <a:cs typeface="Arial" charset="0"/>
              </a:rPr>
              <a:t>(x,y)</a:t>
            </a:r>
            <a:r>
              <a:rPr lang="en-US" sz="2000">
                <a:latin typeface="Arial" charset="0"/>
                <a:cs typeface="Arial" charset="0"/>
              </a:rPr>
              <a:t> but also on the specified number of neighboring intensity values around </a:t>
            </a:r>
            <a:r>
              <a:rPr lang="en-US" sz="2000" i="1">
                <a:latin typeface="Arial" charset="0"/>
                <a:cs typeface="Arial" charset="0"/>
              </a:rPr>
              <a:t>(x,y)</a:t>
            </a:r>
            <a:r>
              <a:rPr lang="en-US" sz="2000">
                <a:latin typeface="Arial" charset="0"/>
                <a:cs typeface="Arial" charset="0"/>
              </a:rPr>
              <a:t> </a:t>
            </a: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Spatial masks (also called window, filter, kernel, template)</a:t>
            </a:r>
            <a:r>
              <a:rPr lang="en-US" sz="2000">
                <a:latin typeface="Arial" charset="0"/>
                <a:cs typeface="Arial" charset="0"/>
              </a:rPr>
              <a:t> are used and </a:t>
            </a:r>
            <a:r>
              <a:rPr lang="en-US" sz="2000" b="1">
                <a:solidFill>
                  <a:srgbClr val="FF0000"/>
                </a:solidFill>
                <a:latin typeface="Arial" charset="0"/>
                <a:cs typeface="Arial" charset="0"/>
              </a:rPr>
              <a:t>convolved</a:t>
            </a:r>
            <a:r>
              <a:rPr lang="en-US" sz="2000">
                <a:latin typeface="Arial" charset="0"/>
                <a:cs typeface="Arial" charset="0"/>
              </a:rPr>
              <a:t> over the entire image for local enhancement (spatial filtering)</a:t>
            </a: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The size of the masks</a:t>
            </a:r>
            <a:r>
              <a:rPr lang="en-US" sz="2000">
                <a:latin typeface="Arial" charset="0"/>
                <a:cs typeface="Arial" charset="0"/>
              </a:rPr>
              <a:t> determines the number of neighboring pixels which influence the output value at </a:t>
            </a:r>
            <a:r>
              <a:rPr lang="en-US" sz="2000" i="1">
                <a:latin typeface="Arial" charset="0"/>
                <a:cs typeface="Arial" charset="0"/>
              </a:rPr>
              <a:t>(x,y)</a:t>
            </a: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i="1">
              <a:latin typeface="Arial" charset="0"/>
              <a:cs typeface="Arial" charset="0"/>
            </a:endParaRPr>
          </a:p>
          <a:p>
            <a:pPr marL="350838" indent="-3508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The values (coefficients) of the mask</a:t>
            </a:r>
            <a:r>
              <a:rPr lang="en-US" sz="2000">
                <a:latin typeface="Arial" charset="0"/>
                <a:cs typeface="Arial" charset="0"/>
              </a:rPr>
              <a:t> determine the  nature and properties of enhancing technique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8EEFBA6-8394-4825-A366-BFE75AECABF4}" type="slidenum">
              <a:rPr lang="en-US" sz="1400">
                <a:solidFill>
                  <a:schemeClr val="folHlink"/>
                </a:solidFill>
              </a:rPr>
              <a:pPr algn="r"/>
              <a:t>105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4">
            <a:lum bright="-36000" contrast="54000"/>
          </a:blip>
          <a:srcRect r="19341"/>
          <a:stretch>
            <a:fillRect/>
          </a:stretch>
        </p:blipFill>
        <p:spPr bwMode="auto">
          <a:xfrm>
            <a:off x="334963" y="1395413"/>
            <a:ext cx="4422775" cy="541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343400" y="1981200"/>
            <a:ext cx="4670425" cy="4119563"/>
            <a:chOff x="4343400" y="1981200"/>
            <a:chExt cx="4670425" cy="4119563"/>
          </a:xfrm>
        </p:grpSpPr>
        <p:graphicFrame>
          <p:nvGraphicFramePr>
            <p:cNvPr id="21506" name="Object 7"/>
            <p:cNvGraphicFramePr>
              <a:graphicFrameLocks noChangeAspect="1"/>
            </p:cNvGraphicFramePr>
            <p:nvPr/>
          </p:nvGraphicFramePr>
          <p:xfrm>
            <a:off x="4724400" y="3048000"/>
            <a:ext cx="4289425" cy="1138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4" name="Equation" r:id="rId5" imgW="2298600" imgH="609480" progId="">
                    <p:embed/>
                  </p:oleObj>
                </mc:Choice>
                <mc:Fallback>
                  <p:oleObj name="Equation" r:id="rId5" imgW="2298600" imgH="6094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400" y="3048000"/>
                          <a:ext cx="4289425" cy="1138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7" name="Object 8"/>
            <p:cNvGraphicFramePr>
              <a:graphicFrameLocks noChangeAspect="1"/>
            </p:cNvGraphicFramePr>
            <p:nvPr/>
          </p:nvGraphicFramePr>
          <p:xfrm>
            <a:off x="4343400" y="1981200"/>
            <a:ext cx="4219575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5" name="Equation" r:id="rId7" imgW="2260440" imgH="431640" progId="">
                    <p:embed/>
                  </p:oleObj>
                </mc:Choice>
                <mc:Fallback>
                  <p:oleObj name="Equation" r:id="rId7" imgW="2260440" imgH="43164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3400" y="1981200"/>
                          <a:ext cx="4219575" cy="80486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107763" dir="8100000" algn="ctr" rotWithShape="0">
                            <a:srgbClr val="808080">
                              <a:alpha val="50000"/>
                            </a:srgbClr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3" name="Rectangle 8"/>
            <p:cNvSpPr>
              <a:spLocks noChangeArrowheads="1"/>
            </p:cNvSpPr>
            <p:nvPr/>
          </p:nvSpPr>
          <p:spPr bwMode="auto">
            <a:xfrm>
              <a:off x="4648200" y="4419600"/>
              <a:ext cx="4067175" cy="168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IE">
                  <a:latin typeface="Arial" charset="0"/>
                  <a:ea typeface="ＭＳ Ｐゴシック" pitchFamily="34" charset="-128"/>
                </a:rPr>
                <a:t>Filtering can be given in equation form as shown above</a:t>
              </a:r>
            </a:p>
          </p:txBody>
        </p:sp>
      </p:grp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4419600" y="6400800"/>
            <a:ext cx="47244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8CD52FA-77CF-443E-81DF-9F68BE214A4E}" type="slidenum">
              <a:rPr lang="en-US" sz="1400">
                <a:solidFill>
                  <a:schemeClr val="folHlink"/>
                </a:solidFill>
              </a:rPr>
              <a:pPr algn="r"/>
              <a:t>106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sp>
        <p:nvSpPr>
          <p:cNvPr id="22533" name="Rectangle 8"/>
          <p:cNvSpPr>
            <a:spLocks noChangeArrowheads="1"/>
          </p:cNvSpPr>
          <p:nvPr/>
        </p:nvSpPr>
        <p:spPr bwMode="auto">
          <a:xfrm>
            <a:off x="457200" y="1719263"/>
            <a:ext cx="797083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Given the 3×3 mask with coefficients: </a:t>
            </a:r>
            <a:r>
              <a:rPr lang="en-US" sz="2000" i="1">
                <a:latin typeface="Arial" charset="0"/>
                <a:cs typeface="Arial" charset="0"/>
              </a:rPr>
              <a:t>w</a:t>
            </a:r>
            <a:r>
              <a:rPr lang="en-US" sz="2000" baseline="-25000">
                <a:latin typeface="Arial" charset="0"/>
                <a:cs typeface="Arial" charset="0"/>
              </a:rPr>
              <a:t>1</a:t>
            </a:r>
            <a:r>
              <a:rPr lang="en-US" sz="2000">
                <a:latin typeface="Arial" charset="0"/>
                <a:cs typeface="Arial" charset="0"/>
              </a:rPr>
              <a:t>, </a:t>
            </a:r>
            <a:r>
              <a:rPr lang="en-US" sz="2000" i="1">
                <a:latin typeface="Arial" charset="0"/>
                <a:cs typeface="Arial" charset="0"/>
              </a:rPr>
              <a:t>w</a:t>
            </a:r>
            <a:r>
              <a:rPr lang="en-US" sz="2000" baseline="-25000">
                <a:latin typeface="Arial" charset="0"/>
                <a:cs typeface="Arial" charset="0"/>
              </a:rPr>
              <a:t>2</a:t>
            </a:r>
            <a:r>
              <a:rPr lang="en-US" sz="2000">
                <a:latin typeface="Arial" charset="0"/>
                <a:cs typeface="Arial" charset="0"/>
              </a:rPr>
              <a:t>,…, </a:t>
            </a:r>
            <a:r>
              <a:rPr lang="en-US" sz="2000" i="1">
                <a:latin typeface="Arial" charset="0"/>
                <a:cs typeface="Arial" charset="0"/>
              </a:rPr>
              <a:t>w</a:t>
            </a:r>
            <a:r>
              <a:rPr lang="en-US" sz="2000" baseline="-25000">
                <a:latin typeface="Arial" charset="0"/>
                <a:cs typeface="Arial" charset="0"/>
              </a:rPr>
              <a:t>9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The mask cover the pixels with gray levels: </a:t>
            </a:r>
            <a:r>
              <a:rPr lang="en-US" sz="2000" i="1">
                <a:latin typeface="Arial" charset="0"/>
                <a:cs typeface="Arial" charset="0"/>
              </a:rPr>
              <a:t>z</a:t>
            </a:r>
            <a:r>
              <a:rPr lang="en-US" sz="2000" baseline="-25000">
                <a:latin typeface="Arial" charset="0"/>
                <a:cs typeface="Arial" charset="0"/>
              </a:rPr>
              <a:t>1</a:t>
            </a:r>
            <a:r>
              <a:rPr lang="en-US" sz="2000">
                <a:latin typeface="Arial" charset="0"/>
                <a:cs typeface="Arial" charset="0"/>
              </a:rPr>
              <a:t>, z</a:t>
            </a:r>
            <a:r>
              <a:rPr lang="en-US" sz="2000" baseline="-25000">
                <a:latin typeface="Arial" charset="0"/>
                <a:cs typeface="Arial" charset="0"/>
              </a:rPr>
              <a:t>2</a:t>
            </a:r>
            <a:r>
              <a:rPr lang="en-US" sz="2000">
                <a:latin typeface="Arial" charset="0"/>
                <a:cs typeface="Arial" charset="0"/>
              </a:rPr>
              <a:t>,…, </a:t>
            </a:r>
            <a:r>
              <a:rPr lang="en-US" sz="2000" i="1">
                <a:latin typeface="Arial" charset="0"/>
                <a:cs typeface="Arial" charset="0"/>
              </a:rPr>
              <a:t>z</a:t>
            </a:r>
            <a:r>
              <a:rPr lang="en-US" sz="2000" baseline="-25000">
                <a:latin typeface="Arial" charset="0"/>
                <a:cs typeface="Arial" charset="0"/>
              </a:rPr>
              <a:t>9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baseline="-250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 baseline="-25000"/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 i="1">
                <a:latin typeface="Arial" charset="0"/>
                <a:cs typeface="Arial" charset="0"/>
              </a:rPr>
              <a:t>z </a:t>
            </a:r>
            <a:r>
              <a:rPr lang="en-US" sz="2000">
                <a:latin typeface="Arial" charset="0"/>
                <a:cs typeface="Arial" charset="0"/>
              </a:rPr>
              <a:t>gives the output intensity value for the processed image (to be stored in a new array) at the location of </a:t>
            </a:r>
            <a:r>
              <a:rPr lang="en-US" sz="2000" i="1">
                <a:latin typeface="Arial" charset="0"/>
                <a:cs typeface="Arial" charset="0"/>
              </a:rPr>
              <a:t>z</a:t>
            </a:r>
            <a:r>
              <a:rPr lang="en-US" sz="2000" baseline="-25000">
                <a:latin typeface="Arial" charset="0"/>
                <a:cs typeface="Arial" charset="0"/>
              </a:rPr>
              <a:t>5</a:t>
            </a:r>
            <a:r>
              <a:rPr lang="en-US" sz="2000">
                <a:latin typeface="Arial" charset="0"/>
                <a:cs typeface="Arial" charset="0"/>
              </a:rPr>
              <a:t> in the input image</a:t>
            </a:r>
          </a:p>
        </p:txBody>
      </p:sp>
      <p:graphicFrame>
        <p:nvGraphicFramePr>
          <p:cNvPr id="863242" name="Group 10"/>
          <p:cNvGraphicFramePr>
            <a:graphicFrameLocks noGrp="1"/>
          </p:cNvGraphicFramePr>
          <p:nvPr/>
        </p:nvGraphicFramePr>
        <p:xfrm>
          <a:off x="4659313" y="2667000"/>
          <a:ext cx="2046287" cy="1555751"/>
        </p:xfrm>
        <a:graphic>
          <a:graphicData uri="http://schemas.openxmlformats.org/drawingml/2006/table">
            <a:tbl>
              <a:tblPr/>
              <a:tblGrid>
                <a:gridCol w="682625"/>
                <a:gridCol w="681037"/>
                <a:gridCol w="682625"/>
              </a:tblGrid>
              <a:tr h="509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530" name="Object 28"/>
          <p:cNvGraphicFramePr>
            <a:graphicFrameLocks noChangeAspect="1"/>
          </p:cNvGraphicFramePr>
          <p:nvPr/>
        </p:nvGraphicFramePr>
        <p:xfrm>
          <a:off x="990600" y="4343400"/>
          <a:ext cx="66627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Equation" r:id="rId4" imgW="2819160" imgH="431640" progId="">
                  <p:embed/>
                </p:oleObj>
              </mc:Choice>
              <mc:Fallback>
                <p:oleObj name="Equation" r:id="rId4" imgW="2819160" imgH="43164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43400"/>
                        <a:ext cx="6662738" cy="10207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3293" name="Group 61"/>
          <p:cNvGraphicFramePr>
            <a:graphicFrameLocks noGrp="1"/>
          </p:cNvGraphicFramePr>
          <p:nvPr/>
        </p:nvGraphicFramePr>
        <p:xfrm>
          <a:off x="1828800" y="2667000"/>
          <a:ext cx="2057400" cy="1524001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</a:tblGrid>
              <a:tr h="500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759D004-ED20-4919-BDAE-45D1E38F4752}" type="slidenum">
              <a:rPr lang="en-US" sz="1400">
                <a:solidFill>
                  <a:schemeClr val="folHlink"/>
                </a:solidFill>
              </a:rPr>
              <a:pPr algn="r"/>
              <a:t>107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Spatial Filters</a:t>
            </a:r>
          </a:p>
        </p:txBody>
      </p:sp>
      <p:sp>
        <p:nvSpPr>
          <p:cNvPr id="126980" name="Rectangle 3"/>
          <p:cNvSpPr>
            <a:spLocks noChangeArrowheads="1"/>
          </p:cNvSpPr>
          <p:nvPr/>
        </p:nvSpPr>
        <p:spPr bwMode="auto">
          <a:xfrm>
            <a:off x="381000" y="1790700"/>
            <a:ext cx="82296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latin typeface="Arial" charset="0"/>
                <a:cs typeface="Arial" charset="0"/>
              </a:rPr>
              <a:t>For blurring/noise reduction</a:t>
            </a:r>
            <a:endParaRPr lang="en-IE" sz="2200"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latin typeface="Arial" charset="0"/>
                <a:cs typeface="Arial" charset="0"/>
              </a:rPr>
              <a:t>Blurring is usually used in </a:t>
            </a:r>
            <a:r>
              <a:rPr lang="en-US" sz="2200">
                <a:solidFill>
                  <a:srgbClr val="800000"/>
                </a:solidFill>
                <a:latin typeface="Arial" charset="0"/>
                <a:cs typeface="Arial" charset="0"/>
              </a:rPr>
              <a:t>preprocessing steps</a:t>
            </a:r>
            <a:r>
              <a:rPr lang="en-US" sz="2200">
                <a:latin typeface="Arial" charset="0"/>
                <a:cs typeface="Arial" charset="0"/>
              </a:rPr>
              <a:t>, e.g., to remove small details from an image prior to object extraction, or to bridge small gaps in lines or curves</a:t>
            </a:r>
            <a:endParaRPr lang="en-IE" sz="2200"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>
                <a:solidFill>
                  <a:srgbClr val="800000"/>
                </a:solidFill>
                <a:latin typeface="Arial" charset="0"/>
                <a:cs typeface="Arial" charset="0"/>
              </a:rPr>
              <a:t>Equivalent to Low-pass spatial filtering</a:t>
            </a:r>
            <a:r>
              <a:rPr lang="en-US" sz="2200">
                <a:latin typeface="Arial" charset="0"/>
                <a:cs typeface="Arial" charset="0"/>
              </a:rPr>
              <a:t> in frequency domain because smaller (high frequency) details are removed based on neighborhood averaging (averaging filters)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5F1F81-8322-4937-8F89-76340296E1B8}" type="slidenum">
              <a:rPr lang="en-US" sz="1400">
                <a:solidFill>
                  <a:schemeClr val="folHlink"/>
                </a:solidFill>
              </a:rPr>
              <a:pPr algn="r"/>
              <a:t>108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Spatial Filters</a:t>
            </a:r>
          </a:p>
        </p:txBody>
      </p:sp>
      <p:sp>
        <p:nvSpPr>
          <p:cNvPr id="867332" name="Rectangle 4"/>
          <p:cNvSpPr>
            <a:spLocks noChangeArrowheads="1"/>
          </p:cNvSpPr>
          <p:nvPr/>
        </p:nvSpPr>
        <p:spPr bwMode="auto">
          <a:xfrm>
            <a:off x="1295400" y="1981200"/>
            <a:ext cx="6248400" cy="9556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IE">
                <a:latin typeface="Arial" charset="0"/>
                <a:cs typeface="Arial" charset="0"/>
              </a:rPr>
              <a:t>Simply average all of the pixels in a neighbourhood around a central value</a:t>
            </a: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241690" name="Group 26"/>
          <p:cNvGraphicFramePr>
            <a:graphicFrameLocks noGrp="1"/>
          </p:cNvGraphicFramePr>
          <p:nvPr>
            <p:ph type="tbl" idx="4294967295"/>
          </p:nvPr>
        </p:nvGraphicFramePr>
        <p:xfrm>
          <a:off x="2835275" y="3352800"/>
          <a:ext cx="2714625" cy="2600325"/>
        </p:xfrm>
        <a:graphic>
          <a:graphicData uri="http://schemas.openxmlformats.org/drawingml/2006/table">
            <a:tbl>
              <a:tblPr/>
              <a:tblGrid>
                <a:gridCol w="904875"/>
                <a:gridCol w="904875"/>
                <a:gridCol w="904875"/>
              </a:tblGrid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/</a:t>
                      </a:r>
                      <a:r>
                        <a:rPr kumimoji="0" lang="en-IE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</a:t>
                      </a:r>
                      <a:endParaRPr kumimoji="0" 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023" name="Rectangle 28"/>
          <p:cNvSpPr>
            <a:spLocks noChangeArrowheads="1"/>
          </p:cNvSpPr>
          <p:nvPr/>
        </p:nvSpPr>
        <p:spPr bwMode="auto">
          <a:xfrm>
            <a:off x="5568950" y="3910013"/>
            <a:ext cx="205105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3200">
                <a:latin typeface="Arial" charset="0"/>
                <a:ea typeface="ＭＳ Ｐゴシック" pitchFamily="34" charset="-128"/>
              </a:rPr>
              <a:t>Simple averaging filter</a:t>
            </a:r>
            <a:endParaRPr lang="en-US" sz="32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17B08F-9C55-4736-BD7C-77539BC56C80}" type="slidenum">
              <a:rPr lang="en-US" sz="1400">
                <a:solidFill>
                  <a:schemeClr val="folHlink"/>
                </a:solidFill>
              </a:rPr>
              <a:pPr algn="r"/>
              <a:t>109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grpSp>
        <p:nvGrpSpPr>
          <p:cNvPr id="2" name="Group 304"/>
          <p:cNvGrpSpPr>
            <a:grpSpLocks/>
          </p:cNvGrpSpPr>
          <p:nvPr/>
        </p:nvGrpSpPr>
        <p:grpSpPr bwMode="auto">
          <a:xfrm>
            <a:off x="7292975" y="1798638"/>
            <a:ext cx="1568450" cy="1560512"/>
            <a:chOff x="3696" y="2149"/>
            <a:chExt cx="988" cy="983"/>
          </a:xfrm>
        </p:grpSpPr>
        <p:sp>
          <p:nvSpPr>
            <p:cNvPr id="129317" name="Rectangle 266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8" name="Rectangle 267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9" name="Rectangle 268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0" name="Rectangle 269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1" name="Rectangle 270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l-GR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2" name="Rectangle 271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3" name="Rectangle 272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4" name="Rectangle 273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25" name="Rectangle 274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24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24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2400" baseline="-250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9029" name="Group 593"/>
          <p:cNvGrpSpPr>
            <a:grpSpLocks/>
          </p:cNvGrpSpPr>
          <p:nvPr/>
        </p:nvGrpSpPr>
        <p:grpSpPr bwMode="auto">
          <a:xfrm>
            <a:off x="676275" y="1997075"/>
            <a:ext cx="3625850" cy="3384550"/>
            <a:chOff x="330" y="1023"/>
            <a:chExt cx="2284" cy="2132"/>
          </a:xfrm>
        </p:grpSpPr>
        <p:sp>
          <p:nvSpPr>
            <p:cNvPr id="129077" name="Rectangle 308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8" name="Rectangle 309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9" name="Rectangle 310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0" name="Rectangle 311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1" name="Rectangle 312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2" name="Rectangle 313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3" name="Rectangle 314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4" name="Rectangle 315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5" name="Rectangle 316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6" name="Rectangle 317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7" name="Rectangle 318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8" name="Rectangle 319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89" name="Rectangle 320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0" name="Rectangle 321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1" name="Rectangle 322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2" name="Rectangle 323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3" name="Rectangle 324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4" name="Rectangle 325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5" name="Rectangle 326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6" name="Rectangle 327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7" name="Rectangle 328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8" name="Rectangle 329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99" name="Rectangle 330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0" name="Rectangle 331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1" name="Rectangle 332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2" name="Rectangle 333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3" name="Rectangle 334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4" name="Rectangle 335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5" name="Rectangle 336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6" name="Rectangle 337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7" name="Rectangle 338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8" name="Rectangle 339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09" name="Rectangle 340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0" name="Rectangle 341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1" name="Rectangle 342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2" name="Rectangle 343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3" name="Rectangle 344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4" name="Rectangle 345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5" name="Rectangle 346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6" name="Rectangle 347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7" name="Rectangle 348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8" name="Rectangle 349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19" name="Rectangle 350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0" name="Rectangle 351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1" name="Rectangle 352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2" name="Rectangle 353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3" name="Rectangle 354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4" name="Rectangle 355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5" name="Rectangle 356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6" name="Rectangle 357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7" name="Rectangle 358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8" name="Rectangle 359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29" name="Rectangle 360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0" name="Rectangle 361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1" name="Rectangle 362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2" name="Rectangle 363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3" name="Rectangle 364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4" name="Rectangle 365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5" name="Rectangle 366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6" name="Rectangle 367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7" name="Rectangle 368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8" name="Rectangle 369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39" name="Rectangle 370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0" name="Rectangle 371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1" name="Rectangle 372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2" name="Rectangle 373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3" name="Rectangle 374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4" name="Rectangle 375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5" name="Rectangle 376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6" name="Rectangle 377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7" name="Rectangle 378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8" name="Rectangle 379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49" name="Rectangle 380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0" name="Rectangle 381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1" name="Rectangle 382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2" name="Rectangle 383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3" name="Rectangle 384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4" name="Rectangle 385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5" name="Rectangle 386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6" name="Rectangle 387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7" name="Rectangle 388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8" name="Rectangle 389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59" name="Rectangle 390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0" name="Rectangle 391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1" name="Rectangle 392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2" name="Rectangle 393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3" name="Rectangle 394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4" name="Rectangle 395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5" name="Rectangle 396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6" name="Rectangle 397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7" name="Rectangle 398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8" name="Rectangle 399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69" name="Rectangle 400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0" name="Rectangle 401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1" name="Rectangle 402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2" name="Rectangle 403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3" name="Rectangle 404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4" name="Rectangle 405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5" name="Rectangle 406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6" name="Rectangle 407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7" name="Rectangle 408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8" name="Rectangle 409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79" name="Rectangle 410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0" name="Rectangle 411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1" name="Rectangle 412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2" name="Rectangle 413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3" name="Rectangle 414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4" name="Rectangle 415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5" name="Rectangle 416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6" name="Rectangle 417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7" name="Rectangle 418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8" name="Rectangle 419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89" name="Rectangle 420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0" name="Rectangle 421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1" name="Rectangle 422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2" name="Rectangle 423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3" name="Rectangle 424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4" name="Rectangle 425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5" name="Rectangle 426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6" name="Rectangle 427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7" name="Rectangle 428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8" name="Rectangle 429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199" name="Rectangle 430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0" name="Rectangle 431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1" name="Rectangle 432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2" name="Rectangle 433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3" name="Rectangle 434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4" name="Rectangle 435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5" name="Rectangle 436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6" name="Rectangle 437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7" name="Rectangle 438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8" name="Rectangle 439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09" name="Rectangle 440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0" name="Rectangle 441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1" name="Rectangle 442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2" name="Rectangle 443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3" name="Rectangle 444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4" name="Rectangle 445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5" name="Rectangle 446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6" name="Rectangle 447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7" name="Rectangle 448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8" name="Rectangle 449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19" name="Rectangle 450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0" name="Rectangle 451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1" name="Rectangle 452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2" name="Rectangle 453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3" name="Rectangle 454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4" name="Rectangle 455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5" name="Rectangle 456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6" name="Rectangle 457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7" name="Rectangle 458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8" name="Rectangle 459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29" name="Rectangle 460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0" name="Rectangle 461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1" name="Rectangle 462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2" name="Rectangle 463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3" name="Rectangle 464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4" name="Rectangle 465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5" name="Rectangle 466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6" name="Rectangle 467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7" name="Rectangle 468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8" name="Rectangle 469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39" name="Rectangle 470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0" name="Rectangle 471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1" name="Rectangle 472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2" name="Rectangle 473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3" name="Rectangle 474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4" name="Rectangle 475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5" name="Rectangle 476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6" name="Rectangle 477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7" name="Rectangle 478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8" name="Rectangle 479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49" name="Rectangle 480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0" name="Rectangle 481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1" name="Rectangle 482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2" name="Rectangle 483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3" name="Rectangle 484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4" name="Rectangle 485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5" name="Rectangle 486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6" name="Rectangle 487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7" name="Rectangle 488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8" name="Rectangle 489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59" name="Rectangle 490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0" name="Rectangle 491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1" name="Rectangle 492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2" name="Rectangle 493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3" name="Rectangle 494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4" name="Rectangle 495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5" name="Rectangle 496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6" name="Rectangle 497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7" name="Rectangle 498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8" name="Rectangle 499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69" name="Rectangle 500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0" name="Rectangle 501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1" name="Rectangle 502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2" name="Rectangle 503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3" name="Rectangle 504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4" name="Rectangle 505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5" name="Rectangle 506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6" name="Rectangle 507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7" name="Rectangle 508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8" name="Rectangle 509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79" name="Rectangle 510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0" name="Rectangle 511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1" name="Rectangle 512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2" name="Rectangle 513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3" name="Rectangle 514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4" name="Rectangle 515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5" name="Rectangle 516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6" name="Rectangle 517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7" name="Rectangle 518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8" name="Rectangle 519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89" name="Rectangle 520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0" name="Rectangle 521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1" name="Rectangle 522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2" name="Rectangle 523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3" name="Rectangle 524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4" name="Rectangle 525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5" name="Rectangle 526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6" name="Rectangle 527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7" name="Rectangle 528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8" name="Rectangle 529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299" name="Rectangle 530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0" name="Rectangle 531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1" name="Rectangle 532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2" name="Rectangle 533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3" name="Rectangle 534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4" name="Rectangle 535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5" name="Rectangle 536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6" name="Rectangle 537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7" name="Rectangle 538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8" name="Rectangle 539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09" name="Rectangle 540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0" name="Rectangle 541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1" name="Rectangle 542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2" name="Rectangle 543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3" name="Rectangle 544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4" name="Rectangle 545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5" name="Rectangle 546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316" name="Rectangle 547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29030" name="Line 548"/>
          <p:cNvSpPr>
            <a:spLocks noChangeShapeType="1"/>
          </p:cNvSpPr>
          <p:nvPr/>
        </p:nvSpPr>
        <p:spPr bwMode="auto">
          <a:xfrm>
            <a:off x="676275" y="1997075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9031" name="Line 549"/>
          <p:cNvSpPr>
            <a:spLocks noChangeShapeType="1"/>
          </p:cNvSpPr>
          <p:nvPr/>
        </p:nvSpPr>
        <p:spPr bwMode="auto">
          <a:xfrm rot="5400000">
            <a:off x="-1104107" y="3777457"/>
            <a:ext cx="3560763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9032" name="Text Box 550"/>
          <p:cNvSpPr txBox="1">
            <a:spLocks noChangeArrowheads="1"/>
          </p:cNvSpPr>
          <p:nvPr/>
        </p:nvSpPr>
        <p:spPr bwMode="auto">
          <a:xfrm>
            <a:off x="152400" y="1628775"/>
            <a:ext cx="806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Origin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29033" name="Text Box 551"/>
          <p:cNvSpPr txBox="1">
            <a:spLocks noChangeArrowheads="1"/>
          </p:cNvSpPr>
          <p:nvPr/>
        </p:nvSpPr>
        <p:spPr bwMode="auto">
          <a:xfrm>
            <a:off x="4292600" y="1630363"/>
            <a:ext cx="298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x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29034" name="Text Box 552"/>
          <p:cNvSpPr txBox="1">
            <a:spLocks noChangeArrowheads="1"/>
          </p:cNvSpPr>
          <p:nvPr/>
        </p:nvSpPr>
        <p:spPr bwMode="auto">
          <a:xfrm>
            <a:off x="392113" y="5343525"/>
            <a:ext cx="285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y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29035" name="Text Box 553"/>
          <p:cNvSpPr txBox="1">
            <a:spLocks noChangeArrowheads="1"/>
          </p:cNvSpPr>
          <p:nvPr/>
        </p:nvSpPr>
        <p:spPr bwMode="auto">
          <a:xfrm>
            <a:off x="2949575" y="5370513"/>
            <a:ext cx="1454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Image f (x, y)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cxnSp>
        <p:nvCxnSpPr>
          <p:cNvPr id="237109" name="AutoShape 565"/>
          <p:cNvCxnSpPr>
            <a:cxnSpLocks noChangeShapeType="1"/>
            <a:stCxn id="237116" idx="6"/>
            <a:endCxn id="129054" idx="1"/>
          </p:cNvCxnSpPr>
          <p:nvPr/>
        </p:nvCxnSpPr>
        <p:spPr bwMode="auto">
          <a:xfrm flipV="1">
            <a:off x="3851275" y="2576513"/>
            <a:ext cx="1254125" cy="1344612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37112" name="Text Box 568"/>
          <p:cNvSpPr txBox="1">
            <a:spLocks noChangeArrowheads="1"/>
          </p:cNvSpPr>
          <p:nvPr/>
        </p:nvSpPr>
        <p:spPr bwMode="auto">
          <a:xfrm>
            <a:off x="4465638" y="4095750"/>
            <a:ext cx="4618037" cy="2076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538163" algn="l"/>
              </a:tabLst>
            </a:pPr>
            <a:r>
              <a:rPr lang="en-IE" sz="2600">
                <a:ea typeface="ＭＳ Ｐゴシック" pitchFamily="34" charset="-128"/>
              </a:rPr>
              <a:t>e = 	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*106 + </a:t>
            </a:r>
            <a:br>
              <a:rPr lang="en-IE" sz="2600">
                <a:ea typeface="ＭＳ Ｐゴシック" pitchFamily="34" charset="-128"/>
              </a:rPr>
            </a:br>
            <a:r>
              <a:rPr lang="en-IE" sz="2600">
                <a:ea typeface="ＭＳ Ｐゴシック" pitchFamily="34" charset="-128"/>
              </a:rPr>
              <a:t>	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*104 + 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*100 + 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*108 + </a:t>
            </a:r>
            <a:br>
              <a:rPr lang="en-IE" sz="2600">
                <a:ea typeface="ＭＳ Ｐゴシック" pitchFamily="34" charset="-128"/>
              </a:rPr>
            </a:br>
            <a:r>
              <a:rPr lang="en-IE" sz="2600">
                <a:ea typeface="ＭＳ Ｐゴシック" pitchFamily="34" charset="-128"/>
              </a:rPr>
              <a:t>	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*99 + 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*98 + </a:t>
            </a:r>
            <a:br>
              <a:rPr lang="en-IE" sz="2600">
                <a:ea typeface="ＭＳ Ｐゴシック" pitchFamily="34" charset="-128"/>
              </a:rPr>
            </a:br>
            <a:r>
              <a:rPr lang="en-IE" sz="2600">
                <a:ea typeface="ＭＳ Ｐゴシック" pitchFamily="34" charset="-128"/>
              </a:rPr>
              <a:t>	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*95 + 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*90 + </a:t>
            </a:r>
            <a:r>
              <a:rPr lang="en-IE" sz="2400" baseline="30000">
                <a:ea typeface="ＭＳ Ｐゴシック" pitchFamily="34" charset="-128"/>
              </a:rPr>
              <a:t>1</a:t>
            </a:r>
            <a:r>
              <a:rPr lang="en-IE" sz="2400">
                <a:ea typeface="ＭＳ Ｐゴシック" pitchFamily="34" charset="-128"/>
              </a:rPr>
              <a:t>/</a:t>
            </a:r>
            <a:r>
              <a:rPr lang="en-IE" sz="2400" baseline="-25000">
                <a:ea typeface="ＭＳ Ｐゴシック" pitchFamily="34" charset="-128"/>
              </a:rPr>
              <a:t>9</a:t>
            </a:r>
            <a:r>
              <a:rPr lang="en-IE" sz="2600">
                <a:ea typeface="ＭＳ Ｐゴシック" pitchFamily="34" charset="-128"/>
              </a:rPr>
              <a:t>*85</a:t>
            </a:r>
          </a:p>
          <a:p>
            <a:pPr>
              <a:tabLst>
                <a:tab pos="538163" algn="l"/>
              </a:tabLst>
            </a:pPr>
            <a:r>
              <a:rPr lang="en-IE" sz="2600">
                <a:ea typeface="ＭＳ Ｐゴシック" pitchFamily="34" charset="-128"/>
              </a:rPr>
              <a:t>   =	98.3333</a:t>
            </a:r>
            <a:endParaRPr lang="en-US" sz="2600">
              <a:ea typeface="ＭＳ Ｐゴシック" pitchFamily="34" charset="-128"/>
            </a:endParaRPr>
          </a:p>
        </p:txBody>
      </p:sp>
      <p:sp>
        <p:nvSpPr>
          <p:cNvPr id="237115" name="Text Box 571"/>
          <p:cNvSpPr txBox="1">
            <a:spLocks noChangeArrowheads="1"/>
          </p:cNvSpPr>
          <p:nvPr/>
        </p:nvSpPr>
        <p:spPr bwMode="auto">
          <a:xfrm>
            <a:off x="7165975" y="3411538"/>
            <a:ext cx="1820863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 b="1">
                <a:latin typeface="Arial" charset="0"/>
                <a:ea typeface="ＭＳ Ｐゴシック" pitchFamily="34" charset="-128"/>
              </a:rPr>
              <a:t>Filter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7129" name="Text Box 585"/>
          <p:cNvSpPr txBox="1">
            <a:spLocks noChangeArrowheads="1"/>
          </p:cNvSpPr>
          <p:nvPr/>
        </p:nvSpPr>
        <p:spPr bwMode="auto">
          <a:xfrm>
            <a:off x="1455738" y="3681413"/>
            <a:ext cx="1420812" cy="4889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pPr algn="r"/>
            <a:r>
              <a:rPr lang="en-IE" sz="1600" i="1">
                <a:latin typeface="Arial" charset="0"/>
                <a:ea typeface="ＭＳ Ｐゴシック" pitchFamily="34" charset="-128"/>
              </a:rPr>
              <a:t>Simple 3*3</a:t>
            </a:r>
            <a:br>
              <a:rPr lang="en-IE" sz="1600" i="1">
                <a:latin typeface="Arial" charset="0"/>
                <a:ea typeface="ＭＳ Ｐゴシック" pitchFamily="34" charset="-128"/>
              </a:rPr>
            </a:br>
            <a:r>
              <a:rPr lang="en-IE" sz="1600" i="1">
                <a:latin typeface="Arial" charset="0"/>
                <a:ea typeface="ＭＳ Ｐゴシック" pitchFamily="34" charset="-128"/>
              </a:rPr>
              <a:t>Neighbourhood</a:t>
            </a:r>
            <a:endParaRPr lang="en-US" sz="1600" i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7116" name="Oval 572"/>
          <p:cNvSpPr>
            <a:spLocks noChangeArrowheads="1"/>
          </p:cNvSpPr>
          <p:nvPr/>
        </p:nvSpPr>
        <p:spPr bwMode="auto">
          <a:xfrm>
            <a:off x="2749550" y="3382963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7117" name="Rectangle 573"/>
          <p:cNvSpPr>
            <a:spLocks noChangeArrowheads="1"/>
          </p:cNvSpPr>
          <p:nvPr/>
        </p:nvSpPr>
        <p:spPr bwMode="auto">
          <a:xfrm>
            <a:off x="3167063" y="3805238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IE" sz="800" i="1">
                <a:ea typeface="ＭＳ Ｐゴシック" pitchFamily="34" charset="-128"/>
              </a:rPr>
              <a:t>106</a:t>
            </a:r>
            <a:endParaRPr lang="en-US" sz="800" i="1">
              <a:ea typeface="ＭＳ Ｐゴシック" pitchFamily="34" charset="-128"/>
            </a:endParaRPr>
          </a:p>
        </p:txBody>
      </p:sp>
      <p:grpSp>
        <p:nvGrpSpPr>
          <p:cNvPr id="4" name="Group 582"/>
          <p:cNvGrpSpPr>
            <a:grpSpLocks/>
          </p:cNvGrpSpPr>
          <p:nvPr/>
        </p:nvGrpSpPr>
        <p:grpSpPr bwMode="auto">
          <a:xfrm>
            <a:off x="2943225" y="3579813"/>
            <a:ext cx="677863" cy="685800"/>
            <a:chOff x="1752" y="2422"/>
            <a:chExt cx="427" cy="432"/>
          </a:xfrm>
        </p:grpSpPr>
        <p:sp>
          <p:nvSpPr>
            <p:cNvPr id="129069" name="Rectangle 574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104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0" name="Rectangle 575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99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1" name="Rectangle 576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95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2" name="Rectangle 577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100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3" name="Rectangle 578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108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4" name="Rectangle 579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98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5" name="Rectangle 580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90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76" name="Rectangle 581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900">
                  <a:latin typeface="Arial" charset="0"/>
                  <a:ea typeface="ＭＳ Ｐゴシック" pitchFamily="34" charset="-128"/>
                </a:rPr>
                <a:t>85</a:t>
              </a:r>
              <a:endParaRPr lang="en-US" sz="9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554"/>
          <p:cNvGrpSpPr>
            <a:grpSpLocks/>
          </p:cNvGrpSpPr>
          <p:nvPr/>
        </p:nvGrpSpPr>
        <p:grpSpPr bwMode="auto">
          <a:xfrm>
            <a:off x="2925763" y="3576638"/>
            <a:ext cx="685800" cy="682625"/>
            <a:chOff x="3168" y="2244"/>
            <a:chExt cx="432" cy="430"/>
          </a:xfrm>
        </p:grpSpPr>
        <p:sp>
          <p:nvSpPr>
            <p:cNvPr id="129060" name="Rectangle 555"/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1" name="Rectangle 556"/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2" name="Rectangle 557"/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3" name="Rectangle 558"/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4" name="Rectangle 559"/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solidFill>
                  <a:schemeClr val="bg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5" name="Rectangle 560"/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6" name="Rectangle 561"/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7" name="Rectangle 562"/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9068" name="Rectangle 563"/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000" baseline="30000">
                  <a:latin typeface="Arial" charset="0"/>
                  <a:ea typeface="ＭＳ Ｐゴシック" pitchFamily="34" charset="-128"/>
                </a:rPr>
                <a:t>1</a:t>
              </a:r>
              <a:r>
                <a:rPr lang="en-IE" sz="1000">
                  <a:latin typeface="Arial" charset="0"/>
                  <a:ea typeface="ＭＳ Ｐゴシック" pitchFamily="34" charset="-128"/>
                </a:rPr>
                <a:t>/</a:t>
              </a:r>
              <a:r>
                <a:rPr lang="en-IE" sz="1000" baseline="-25000">
                  <a:latin typeface="Arial" charset="0"/>
                  <a:ea typeface="ＭＳ Ｐゴシック" pitchFamily="34" charset="-128"/>
                </a:rPr>
                <a:t>9</a:t>
              </a:r>
              <a:endParaRPr lang="en-US" sz="1000" baseline="-250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37130" name="Text Box 586"/>
          <p:cNvSpPr txBox="1">
            <a:spLocks noChangeArrowheads="1"/>
          </p:cNvSpPr>
          <p:nvPr/>
        </p:nvSpPr>
        <p:spPr bwMode="auto">
          <a:xfrm>
            <a:off x="3654425" y="3681413"/>
            <a:ext cx="1366838" cy="4889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r>
              <a:rPr lang="en-IE" sz="1600" i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3*3 Smoothing</a:t>
            </a:r>
            <a:br>
              <a:rPr lang="en-IE" sz="1600" i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</a:br>
            <a:r>
              <a:rPr lang="en-IE" sz="1600" i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Filter</a:t>
            </a:r>
            <a:endParaRPr lang="en-US" sz="1600" i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37131" name="AutoShape 587"/>
          <p:cNvCxnSpPr>
            <a:cxnSpLocks noChangeShapeType="1"/>
            <a:stCxn id="237132" idx="6"/>
            <a:endCxn id="129320" idx="1"/>
          </p:cNvCxnSpPr>
          <p:nvPr/>
        </p:nvCxnSpPr>
        <p:spPr bwMode="auto">
          <a:xfrm flipV="1">
            <a:off x="3838575" y="2576513"/>
            <a:ext cx="3441700" cy="1347787"/>
          </a:xfrm>
          <a:prstGeom prst="curvedConnector3">
            <a:avLst>
              <a:gd name="adj1" fmla="val 4981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37132" name="Oval 588"/>
          <p:cNvSpPr>
            <a:spLocks noChangeArrowheads="1"/>
          </p:cNvSpPr>
          <p:nvPr/>
        </p:nvSpPr>
        <p:spPr bwMode="auto">
          <a:xfrm>
            <a:off x="2736850" y="3386138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6" name="Group 305"/>
          <p:cNvGrpSpPr>
            <a:grpSpLocks/>
          </p:cNvGrpSpPr>
          <p:nvPr/>
        </p:nvGrpSpPr>
        <p:grpSpPr bwMode="auto">
          <a:xfrm>
            <a:off x="5118100" y="1798638"/>
            <a:ext cx="1568450" cy="1560512"/>
            <a:chOff x="3689" y="895"/>
            <a:chExt cx="988" cy="983"/>
          </a:xfrm>
        </p:grpSpPr>
        <p:sp>
          <p:nvSpPr>
            <p:cNvPr id="129051" name="Rectangle 276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104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2" name="Rectangle 277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100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3" name="Rectangle 278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108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4" name="Rectangle 279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99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5" name="Rectangle 280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106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6" name="Rectangle 281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98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7" name="Rectangle 282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95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8" name="Rectangle 283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90</a:t>
              </a:r>
              <a:endParaRPr lang="en-US" sz="2000" i="1">
                <a:ea typeface="ＭＳ Ｐゴシック" pitchFamily="34" charset="-128"/>
              </a:endParaRPr>
            </a:p>
          </p:txBody>
        </p:sp>
        <p:sp>
          <p:nvSpPr>
            <p:cNvPr id="129059" name="Rectangle 284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000" i="1">
                  <a:ea typeface="ＭＳ Ｐゴシック" pitchFamily="34" charset="-128"/>
                </a:rPr>
                <a:t>85</a:t>
              </a:r>
              <a:endParaRPr lang="en-US" sz="2000" i="1">
                <a:ea typeface="ＭＳ Ｐゴシック" pitchFamily="34" charset="-128"/>
              </a:endParaRPr>
            </a:p>
          </p:txBody>
        </p:sp>
      </p:grpSp>
      <p:sp>
        <p:nvSpPr>
          <p:cNvPr id="237114" name="Text Box 570"/>
          <p:cNvSpPr txBox="1">
            <a:spLocks noChangeArrowheads="1"/>
          </p:cNvSpPr>
          <p:nvPr/>
        </p:nvSpPr>
        <p:spPr bwMode="auto">
          <a:xfrm>
            <a:off x="4992688" y="3390900"/>
            <a:ext cx="1820862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 b="1">
                <a:latin typeface="Arial" charset="0"/>
                <a:ea typeface="ＭＳ Ｐゴシック" pitchFamily="34" charset="-128"/>
              </a:rPr>
              <a:t>Original Image Pixels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37113" name="Text Box 569"/>
          <p:cNvSpPr txBox="1">
            <a:spLocks noChangeArrowheads="1"/>
          </p:cNvSpPr>
          <p:nvPr/>
        </p:nvSpPr>
        <p:spPr bwMode="auto">
          <a:xfrm>
            <a:off x="6694488" y="2201863"/>
            <a:ext cx="5270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 i="1">
                <a:ea typeface="ＭＳ Ｐゴシック" pitchFamily="34" charset="-128"/>
              </a:rPr>
              <a:t>*</a:t>
            </a:r>
            <a:endParaRPr lang="en-US" sz="5400" i="1">
              <a:ea typeface="ＭＳ Ｐゴシック" pitchFamily="34" charset="-128"/>
            </a:endParaRPr>
          </a:p>
        </p:txBody>
      </p:sp>
      <p:sp>
        <p:nvSpPr>
          <p:cNvPr id="237136" name="Rectangle 592"/>
          <p:cNvSpPr>
            <a:spLocks noChangeArrowheads="1"/>
          </p:cNvSpPr>
          <p:nvPr/>
        </p:nvSpPr>
        <p:spPr bwMode="auto">
          <a:xfrm>
            <a:off x="381000" y="6096000"/>
            <a:ext cx="8610600" cy="379413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The above is repeated for every pixel in the original image to generate the smoothed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7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7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112" grpId="0"/>
      <p:bldP spid="237115" grpId="0"/>
      <p:bldP spid="237129" grpId="0" animBg="1"/>
      <p:bldP spid="237116" grpId="0" animBg="1"/>
      <p:bldP spid="237116" grpId="1" animBg="1"/>
      <p:bldP spid="237117" grpId="0" animBg="1"/>
      <p:bldP spid="237130" grpId="0" animBg="1"/>
      <p:bldP spid="237132" grpId="0" animBg="1"/>
      <p:bldP spid="237132" grpId="1" animBg="1"/>
      <p:bldP spid="237114" grpId="0"/>
      <p:bldP spid="237113" grpId="0"/>
      <p:bldP spid="2371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2133600"/>
            <a:ext cx="1752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2133600"/>
            <a:ext cx="1752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17D11C2-8FC3-472B-A199-E4DFB01D1608}" type="slidenum">
              <a:rPr lang="en-US" sz="1400">
                <a:solidFill>
                  <a:schemeClr val="folHlink"/>
                </a:solidFill>
              </a:rPr>
              <a:pPr algn="r"/>
              <a:t>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using Look-up Tables</a:t>
            </a:r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3771900" y="1828800"/>
            <a:ext cx="1828800" cy="4114800"/>
            <a:chOff x="2376" y="1152"/>
            <a:chExt cx="1152" cy="2592"/>
          </a:xfrm>
        </p:grpSpPr>
        <p:sp>
          <p:nvSpPr>
            <p:cNvPr id="769031" name="Rectangle 7"/>
            <p:cNvSpPr>
              <a:spLocks noChangeArrowheads="1"/>
            </p:cNvSpPr>
            <p:nvPr/>
          </p:nvSpPr>
          <p:spPr bwMode="auto">
            <a:xfrm>
              <a:off x="2376" y="1152"/>
              <a:ext cx="1152" cy="25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3089" name="Group 8"/>
            <p:cNvGrpSpPr>
              <a:grpSpLocks/>
            </p:cNvGrpSpPr>
            <p:nvPr/>
          </p:nvGrpSpPr>
          <p:grpSpPr bwMode="auto">
            <a:xfrm>
              <a:off x="2425" y="1224"/>
              <a:ext cx="1053" cy="2448"/>
              <a:chOff x="2425" y="1224"/>
              <a:chExt cx="1053" cy="2448"/>
            </a:xfrm>
          </p:grpSpPr>
          <p:pic>
            <p:nvPicPr>
              <p:cNvPr id="3090" name="Picture 9" descr="templ curves RGB"/>
              <p:cNvPicPr>
                <a:picLocks noChangeAspect="1" noChangeArrowheads="1"/>
              </p:cNvPicPr>
              <p:nvPr/>
            </p:nvPicPr>
            <p:blipFill>
              <a:blip r:embed="rId6"/>
              <a:srcRect r="28065"/>
              <a:stretch>
                <a:fillRect/>
              </a:stretch>
            </p:blipFill>
            <p:spPr bwMode="auto">
              <a:xfrm>
                <a:off x="2425" y="1224"/>
                <a:ext cx="1053" cy="1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091" name="Group 10"/>
              <p:cNvGrpSpPr>
                <a:grpSpLocks/>
              </p:cNvGrpSpPr>
              <p:nvPr/>
            </p:nvGrpSpPr>
            <p:grpSpPr bwMode="auto">
              <a:xfrm>
                <a:off x="2476" y="2732"/>
                <a:ext cx="1000" cy="940"/>
                <a:chOff x="2476" y="2732"/>
                <a:chExt cx="1000" cy="940"/>
              </a:xfrm>
            </p:grpSpPr>
            <p:sp>
              <p:nvSpPr>
                <p:cNvPr id="3092" name="Text Box 11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2258" y="3109"/>
                  <a:ext cx="64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sz="1600">
                      <a:latin typeface="Arial" charset="0"/>
                    </a:rPr>
                    <a:t>cell index</a:t>
                  </a:r>
                </a:p>
              </p:txBody>
            </p:sp>
            <p:sp>
              <p:nvSpPr>
                <p:cNvPr id="3093" name="Text Box 12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3070" y="3109"/>
                  <a:ext cx="6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sz="1600">
                      <a:latin typeface="Arial" charset="0"/>
                    </a:rPr>
                    <a:t>contents</a:t>
                  </a:r>
                </a:p>
              </p:txBody>
            </p:sp>
            <p:grpSp>
              <p:nvGrpSpPr>
                <p:cNvPr id="3094" name="Group 13"/>
                <p:cNvGrpSpPr>
                  <a:grpSpLocks/>
                </p:cNvGrpSpPr>
                <p:nvPr/>
              </p:nvGrpSpPr>
              <p:grpSpPr bwMode="auto">
                <a:xfrm>
                  <a:off x="2742" y="2732"/>
                  <a:ext cx="524" cy="940"/>
                  <a:chOff x="2742" y="2732"/>
                  <a:chExt cx="524" cy="940"/>
                </a:xfrm>
              </p:grpSpPr>
              <p:sp>
                <p:nvSpPr>
                  <p:cNvPr id="309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742" y="2762"/>
                    <a:ext cx="494" cy="87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graphicFrame>
                <p:nvGraphicFramePr>
                  <p:cNvPr id="3074" name="Object 15"/>
                  <p:cNvGraphicFramePr>
                    <a:graphicFrameLocks noChangeAspect="1"/>
                  </p:cNvGraphicFramePr>
                  <p:nvPr/>
                </p:nvGraphicFramePr>
                <p:xfrm>
                  <a:off x="2742" y="2759"/>
                  <a:ext cx="524" cy="9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078" name="Document" r:id="rId7" imgW="5632920" imgH="1631880" progId="Word.Document.8">
                          <p:embed/>
                        </p:oleObj>
                      </mc:Choice>
                      <mc:Fallback>
                        <p:oleObj name="Document" r:id="rId7" imgW="5632920" imgH="1631880" progId="Word.Document.8">
                          <p:embed/>
                          <p:pic>
                            <p:nvPicPr>
                              <p:cNvPr id="0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r="85223" b="11206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742" y="2759"/>
                                <a:ext cx="524" cy="9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3096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2818" y="2732"/>
                    <a:ext cx="148" cy="861"/>
                    <a:chOff x="2818" y="2732"/>
                    <a:chExt cx="148" cy="861"/>
                  </a:xfrm>
                </p:grpSpPr>
                <p:grpSp>
                  <p:nvGrpSpPr>
                    <p:cNvPr id="3114" name="Group 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2928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7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8" name="Text Box 1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9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115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2732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4" name="Text Box 2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5" name="Text 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6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116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3124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21" name="Text Box 2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2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3" name="Text Box 2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117" name="Group 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18" y="3321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18" name="Text Box 3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9" name="Text Box 3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20" name="Text 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</p:grpSp>
              <p:grpSp>
                <p:nvGrpSpPr>
                  <p:cNvPr id="3097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3054" y="2732"/>
                    <a:ext cx="148" cy="861"/>
                    <a:chOff x="3054" y="2732"/>
                    <a:chExt cx="148" cy="861"/>
                  </a:xfrm>
                </p:grpSpPr>
                <p:grpSp>
                  <p:nvGrpSpPr>
                    <p:cNvPr id="3098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2732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11" name="Text Box 3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2" name="Text Box 3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3" name="Text Box 3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099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2928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8" name="Text 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9" name="Text Box 4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10" name="Text Box 4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100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3124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5" name="Text Box 4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6" name="Text Box 4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7" name="Text Box 4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  <p:grpSp>
                  <p:nvGrpSpPr>
                    <p:cNvPr id="3101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54" y="3321"/>
                      <a:ext cx="148" cy="272"/>
                      <a:chOff x="2134" y="2774"/>
                      <a:chExt cx="148" cy="272"/>
                    </a:xfrm>
                  </p:grpSpPr>
                  <p:sp>
                    <p:nvSpPr>
                      <p:cNvPr id="3102" name="Text Box 4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77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3" name="Text Box 4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0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  <p:sp>
                    <p:nvSpPr>
                      <p:cNvPr id="3104" name="Text Box 4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34" y="2834"/>
                        <a:ext cx="148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algn="ctr" eaLnBrk="0" hangingPunct="0"/>
                        <a:r>
                          <a:rPr lang="en-US" sz="1600"/>
                          <a:t>.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769074" name="AutoShape 50"/>
          <p:cNvSpPr>
            <a:spLocks noChangeArrowheads="1"/>
          </p:cNvSpPr>
          <p:nvPr/>
        </p:nvSpPr>
        <p:spPr bwMode="auto">
          <a:xfrm>
            <a:off x="2762250" y="3695700"/>
            <a:ext cx="762000" cy="379413"/>
          </a:xfrm>
          <a:prstGeom prst="rightArrow">
            <a:avLst>
              <a:gd name="adj1" fmla="val 50000"/>
              <a:gd name="adj2" fmla="val 5020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69075" name="AutoShape 51"/>
          <p:cNvSpPr>
            <a:spLocks noChangeArrowheads="1"/>
          </p:cNvSpPr>
          <p:nvPr/>
        </p:nvSpPr>
        <p:spPr bwMode="auto">
          <a:xfrm>
            <a:off x="5848350" y="3695700"/>
            <a:ext cx="762000" cy="379413"/>
          </a:xfrm>
          <a:prstGeom prst="rightArrow">
            <a:avLst>
              <a:gd name="adj1" fmla="val 50000"/>
              <a:gd name="adj2" fmla="val 5020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3082" name="Text Box 52"/>
          <p:cNvSpPr txBox="1">
            <a:spLocks noChangeArrowheads="1"/>
          </p:cNvSpPr>
          <p:nvPr/>
        </p:nvSpPr>
        <p:spPr bwMode="auto">
          <a:xfrm>
            <a:off x="2819400" y="4191000"/>
            <a:ext cx="62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input</a:t>
            </a:r>
          </a:p>
        </p:txBody>
      </p:sp>
      <p:sp>
        <p:nvSpPr>
          <p:cNvPr id="3083" name="Text Box 53"/>
          <p:cNvSpPr txBox="1">
            <a:spLocks noChangeArrowheads="1"/>
          </p:cNvSpPr>
          <p:nvPr/>
        </p:nvSpPr>
        <p:spPr bwMode="auto">
          <a:xfrm>
            <a:off x="5867400" y="4191000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output</a:t>
            </a:r>
          </a:p>
        </p:txBody>
      </p:sp>
      <p:sp>
        <p:nvSpPr>
          <p:cNvPr id="769078" name="Text Box 54"/>
          <p:cNvSpPr txBox="1">
            <a:spLocks noChangeArrowheads="1"/>
          </p:cNvSpPr>
          <p:nvPr/>
        </p:nvSpPr>
        <p:spPr bwMode="auto">
          <a:xfrm>
            <a:off x="1981200" y="4724400"/>
            <a:ext cx="1550988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>
                <a:latin typeface="Comic Sans MS" pitchFamily="66" charset="0"/>
              </a:rPr>
              <a:t>a pixel with </a:t>
            </a:r>
            <a:r>
              <a:rPr lang="en-US" sz="1800" i="1">
                <a:latin typeface="Comic Sans MS" pitchFamily="66" charset="0"/>
              </a:rPr>
              <a:t>this</a:t>
            </a:r>
            <a:r>
              <a:rPr lang="en-US" sz="1800">
                <a:latin typeface="Comic Sans MS" pitchFamily="66" charset="0"/>
              </a:rPr>
              <a:t> value</a:t>
            </a:r>
          </a:p>
        </p:txBody>
      </p:sp>
      <p:sp>
        <p:nvSpPr>
          <p:cNvPr id="769079" name="Text Box 55"/>
          <p:cNvSpPr txBox="1">
            <a:spLocks noChangeArrowheads="1"/>
          </p:cNvSpPr>
          <p:nvPr/>
        </p:nvSpPr>
        <p:spPr bwMode="auto">
          <a:xfrm>
            <a:off x="5943600" y="4724400"/>
            <a:ext cx="1550988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>
                <a:latin typeface="Comic Sans MS" pitchFamily="66" charset="0"/>
              </a:rPr>
              <a:t>is mapped to </a:t>
            </a:r>
            <a:r>
              <a:rPr lang="en-US" sz="1800" i="1">
                <a:latin typeface="Comic Sans MS" pitchFamily="66" charset="0"/>
              </a:rPr>
              <a:t>this</a:t>
            </a:r>
            <a:r>
              <a:rPr lang="en-US" sz="1800">
                <a:latin typeface="Comic Sans MS" pitchFamily="66" charset="0"/>
              </a:rPr>
              <a:t> value</a:t>
            </a:r>
          </a:p>
        </p:txBody>
      </p:sp>
      <p:sp>
        <p:nvSpPr>
          <p:cNvPr id="3086" name="Freeform 56"/>
          <p:cNvSpPr>
            <a:spLocks/>
          </p:cNvSpPr>
          <p:nvPr/>
        </p:nvSpPr>
        <p:spPr bwMode="auto">
          <a:xfrm>
            <a:off x="3505200" y="4495800"/>
            <a:ext cx="914400" cy="228600"/>
          </a:xfrm>
          <a:custGeom>
            <a:avLst/>
            <a:gdLst>
              <a:gd name="T0" fmla="*/ 0 w 576"/>
              <a:gd name="T1" fmla="*/ 2147483647 h 144"/>
              <a:gd name="T2" fmla="*/ 2147483647 w 576"/>
              <a:gd name="T3" fmla="*/ 0 h 144"/>
              <a:gd name="T4" fmla="*/ 2147483647 w 576"/>
              <a:gd name="T5" fmla="*/ 2147483647 h 144"/>
              <a:gd name="T6" fmla="*/ 0 60000 65536"/>
              <a:gd name="T7" fmla="*/ 0 60000 65536"/>
              <a:gd name="T8" fmla="*/ 0 60000 65536"/>
              <a:gd name="T9" fmla="*/ 0 w 576"/>
              <a:gd name="T10" fmla="*/ 0 h 144"/>
              <a:gd name="T11" fmla="*/ 576 w 57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144">
                <a:moveTo>
                  <a:pt x="0" y="144"/>
                </a:moveTo>
                <a:cubicBezTo>
                  <a:pt x="72" y="72"/>
                  <a:pt x="144" y="0"/>
                  <a:pt x="240" y="0"/>
                </a:cubicBezTo>
                <a:cubicBezTo>
                  <a:pt x="336" y="0"/>
                  <a:pt x="520" y="112"/>
                  <a:pt x="576" y="144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7" name="Freeform 57"/>
          <p:cNvSpPr>
            <a:spLocks/>
          </p:cNvSpPr>
          <p:nvPr/>
        </p:nvSpPr>
        <p:spPr bwMode="auto">
          <a:xfrm flipH="1">
            <a:off x="5029200" y="4495800"/>
            <a:ext cx="914400" cy="228600"/>
          </a:xfrm>
          <a:custGeom>
            <a:avLst/>
            <a:gdLst>
              <a:gd name="T0" fmla="*/ 0 w 576"/>
              <a:gd name="T1" fmla="*/ 2147483647 h 144"/>
              <a:gd name="T2" fmla="*/ 2147483647 w 576"/>
              <a:gd name="T3" fmla="*/ 0 h 144"/>
              <a:gd name="T4" fmla="*/ 2147483647 w 576"/>
              <a:gd name="T5" fmla="*/ 2147483647 h 144"/>
              <a:gd name="T6" fmla="*/ 0 60000 65536"/>
              <a:gd name="T7" fmla="*/ 0 60000 65536"/>
              <a:gd name="T8" fmla="*/ 0 60000 65536"/>
              <a:gd name="T9" fmla="*/ 0 w 576"/>
              <a:gd name="T10" fmla="*/ 0 h 144"/>
              <a:gd name="T11" fmla="*/ 576 w 57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144">
                <a:moveTo>
                  <a:pt x="0" y="144"/>
                </a:moveTo>
                <a:cubicBezTo>
                  <a:pt x="72" y="72"/>
                  <a:pt x="144" y="0"/>
                  <a:pt x="240" y="0"/>
                </a:cubicBezTo>
                <a:cubicBezTo>
                  <a:pt x="336" y="0"/>
                  <a:pt x="520" y="112"/>
                  <a:pt x="576" y="144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56382C-206A-4131-8C56-5696B62B53F6}" type="slidenum">
              <a:rPr lang="en-US" sz="1400">
                <a:solidFill>
                  <a:schemeClr val="folHlink"/>
                </a:solidFill>
              </a:rPr>
              <a:pPr algn="r"/>
              <a:t>110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Spatial Filters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00238"/>
            <a:ext cx="5257800" cy="2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3" name="AutoShape 5"/>
          <p:cNvSpPr>
            <a:spLocks noChangeArrowheads="1"/>
          </p:cNvSpPr>
          <p:nvPr/>
        </p:nvSpPr>
        <p:spPr bwMode="auto">
          <a:xfrm rot="10800000">
            <a:off x="533400" y="4343400"/>
            <a:ext cx="2819400" cy="1371600"/>
          </a:xfrm>
          <a:prstGeom prst="wedgeRoundRectCallout">
            <a:avLst>
              <a:gd name="adj1" fmla="val -26014"/>
              <a:gd name="adj2" fmla="val 65625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rot="10800000"/>
          <a:lstStyle/>
          <a:p>
            <a:pPr algn="ctr"/>
            <a:r>
              <a:rPr lang="en-US" sz="2200">
                <a:solidFill>
                  <a:srgbClr val="FF0000"/>
                </a:solidFill>
                <a:latin typeface="Arial" charset="0"/>
                <a:cs typeface="Arial" charset="0"/>
              </a:rPr>
              <a:t>Box Filter </a:t>
            </a:r>
            <a:r>
              <a:rPr lang="en-US" sz="2200">
                <a:latin typeface="Arial" charset="0"/>
                <a:cs typeface="Arial" charset="0"/>
              </a:rPr>
              <a:t>all coefficients are equal  </a:t>
            </a:r>
          </a:p>
        </p:txBody>
      </p:sp>
      <p:sp>
        <p:nvSpPr>
          <p:cNvPr id="130054" name="AutoShape 6"/>
          <p:cNvSpPr>
            <a:spLocks noChangeArrowheads="1"/>
          </p:cNvSpPr>
          <p:nvPr/>
        </p:nvSpPr>
        <p:spPr bwMode="auto">
          <a:xfrm rot="10800000">
            <a:off x="3657600" y="4419600"/>
            <a:ext cx="3733800" cy="1676400"/>
          </a:xfrm>
          <a:prstGeom prst="wedgeRoundRectCallout">
            <a:avLst>
              <a:gd name="adj1" fmla="val 35884"/>
              <a:gd name="adj2" fmla="val 67991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rot="10800000"/>
          <a:lstStyle/>
          <a:p>
            <a:pPr algn="ctr"/>
            <a:r>
              <a:rPr lang="en-US" sz="2200">
                <a:solidFill>
                  <a:srgbClr val="FF0000"/>
                </a:solidFill>
                <a:latin typeface="Arial" charset="0"/>
                <a:cs typeface="Arial" charset="0"/>
              </a:rPr>
              <a:t>Weighted Average </a:t>
            </a:r>
            <a:r>
              <a:rPr lang="en-US" sz="2200">
                <a:latin typeface="Arial" charset="0"/>
                <a:cs typeface="Arial" charset="0"/>
              </a:rPr>
              <a:t>give more (less) weight to near (away from) the output location</a:t>
            </a: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4572000" y="2743200"/>
            <a:ext cx="5334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>
            <a:off x="1905000" y="2743200"/>
            <a:ext cx="533400" cy="6096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2438400" y="2438400"/>
            <a:ext cx="419100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V="1">
            <a:off x="5105400" y="2514600"/>
            <a:ext cx="15240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387" name="Text Box 11"/>
          <p:cNvSpPr txBox="1">
            <a:spLocks noChangeArrowheads="1"/>
          </p:cNvSpPr>
          <p:nvPr/>
        </p:nvSpPr>
        <p:spPr bwMode="auto">
          <a:xfrm>
            <a:off x="6629400" y="1828800"/>
            <a:ext cx="2133600" cy="14414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200" b="1">
                <a:latin typeface="Arial" charset="0"/>
                <a:cs typeface="Arial" charset="0"/>
              </a:rPr>
              <a:t>Consider the output pixel is positioned at the center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155E8E1-AFEF-4B5E-BF07-BEE8101569C0}" type="slidenum">
              <a:rPr lang="en-US" sz="1400">
                <a:solidFill>
                  <a:schemeClr val="folHlink"/>
                </a:solidFill>
              </a:rPr>
              <a:pPr algn="r"/>
              <a:t>111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10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Filter: Example</a:t>
            </a:r>
          </a:p>
        </p:txBody>
      </p:sp>
      <p:pic>
        <p:nvPicPr>
          <p:cNvPr id="873476" name="Picture 4" descr="Examp_16x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813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</p:pic>
      <p:pic>
        <p:nvPicPr>
          <p:cNvPr id="873477" name="Picture 5" descr="Examp_16x16_blur_3x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5538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</p:pic>
      <p:sp>
        <p:nvSpPr>
          <p:cNvPr id="873478" name="Text Box 6"/>
          <p:cNvSpPr txBox="1">
            <a:spLocks noChangeArrowheads="1"/>
          </p:cNvSpPr>
          <p:nvPr/>
        </p:nvSpPr>
        <p:spPr bwMode="auto">
          <a:xfrm>
            <a:off x="1925638" y="5486400"/>
            <a:ext cx="1223962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original</a:t>
            </a:r>
          </a:p>
        </p:txBody>
      </p:sp>
      <p:sp>
        <p:nvSpPr>
          <p:cNvPr id="873479" name="Text Box 7"/>
          <p:cNvSpPr txBox="1">
            <a:spLocks noChangeArrowheads="1"/>
          </p:cNvSpPr>
          <p:nvPr/>
        </p:nvSpPr>
        <p:spPr bwMode="auto">
          <a:xfrm>
            <a:off x="5599113" y="5486400"/>
            <a:ext cx="1925637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3x3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20364BE-F5C4-451E-9246-20129D425208}" type="slidenum">
              <a:rPr lang="en-US" sz="1400">
                <a:solidFill>
                  <a:schemeClr val="folHlink"/>
                </a:solidFill>
              </a:rPr>
              <a:pPr algn="r"/>
              <a:t>112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Filter: Example</a:t>
            </a:r>
          </a:p>
        </p:txBody>
      </p:sp>
      <p:pic>
        <p:nvPicPr>
          <p:cNvPr id="877576" name="Picture 8" descr="Examp_16x16_blur_3x3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5538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pic>
        <p:nvPicPr>
          <p:cNvPr id="877577" name="Picture 9" descr="Examp_16x16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132102" name="Line 10"/>
          <p:cNvSpPr>
            <a:spLocks noChangeShapeType="1"/>
          </p:cNvSpPr>
          <p:nvPr/>
        </p:nvSpPr>
        <p:spPr bwMode="auto">
          <a:xfrm>
            <a:off x="2133600" y="3581400"/>
            <a:ext cx="3581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7579" name="Text Box 11"/>
          <p:cNvSpPr txBox="1">
            <a:spLocks noChangeArrowheads="1"/>
          </p:cNvSpPr>
          <p:nvPr/>
        </p:nvSpPr>
        <p:spPr bwMode="auto">
          <a:xfrm>
            <a:off x="1925638" y="5486400"/>
            <a:ext cx="1223962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original</a:t>
            </a:r>
          </a:p>
        </p:txBody>
      </p:sp>
      <p:sp>
        <p:nvSpPr>
          <p:cNvPr id="877580" name="Text Box 12"/>
          <p:cNvSpPr txBox="1">
            <a:spLocks noChangeArrowheads="1"/>
          </p:cNvSpPr>
          <p:nvPr/>
        </p:nvSpPr>
        <p:spPr bwMode="auto">
          <a:xfrm>
            <a:off x="5599113" y="5486400"/>
            <a:ext cx="1925637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3x3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EB48F2-A4B3-4047-9818-ED2423BF575C}" type="slidenum">
              <a:rPr lang="en-US" sz="1400">
                <a:solidFill>
                  <a:schemeClr val="folHlink"/>
                </a:solidFill>
              </a:rPr>
              <a:pPr algn="r"/>
              <a:t>113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Filter: Example</a:t>
            </a:r>
          </a:p>
        </p:txBody>
      </p:sp>
      <p:pic>
        <p:nvPicPr>
          <p:cNvPr id="879620" name="Picture 4" descr="Examp_16x16_blur_3x3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5538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pic>
        <p:nvPicPr>
          <p:cNvPr id="879621" name="Picture 5" descr="Examp_16x16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133126" name="Line 6"/>
          <p:cNvSpPr>
            <a:spLocks noChangeShapeType="1"/>
          </p:cNvSpPr>
          <p:nvPr/>
        </p:nvSpPr>
        <p:spPr bwMode="auto">
          <a:xfrm>
            <a:off x="2338388" y="3581400"/>
            <a:ext cx="3581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9623" name="Text Box 7"/>
          <p:cNvSpPr txBox="1">
            <a:spLocks noChangeArrowheads="1"/>
          </p:cNvSpPr>
          <p:nvPr/>
        </p:nvSpPr>
        <p:spPr bwMode="auto">
          <a:xfrm>
            <a:off x="1925638" y="5486400"/>
            <a:ext cx="1223962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original</a:t>
            </a:r>
          </a:p>
        </p:txBody>
      </p:sp>
      <p:sp>
        <p:nvSpPr>
          <p:cNvPr id="879624" name="Text Box 8"/>
          <p:cNvSpPr txBox="1">
            <a:spLocks noChangeArrowheads="1"/>
          </p:cNvSpPr>
          <p:nvPr/>
        </p:nvSpPr>
        <p:spPr bwMode="auto">
          <a:xfrm>
            <a:off x="5599113" y="5486400"/>
            <a:ext cx="1925637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3x3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2AF4FB0-A1BD-4931-B7B0-B7D1782F94F6}" type="slidenum">
              <a:rPr lang="en-US" sz="1400">
                <a:solidFill>
                  <a:schemeClr val="folHlink"/>
                </a:solidFill>
              </a:rPr>
              <a:pPr algn="r"/>
              <a:t>114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4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Smoothing Filter: Example</a:t>
            </a:r>
          </a:p>
        </p:txBody>
      </p:sp>
      <p:pic>
        <p:nvPicPr>
          <p:cNvPr id="875524" name="Picture 4" descr="Examp_16x16_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pic>
        <p:nvPicPr>
          <p:cNvPr id="875525" name="Picture 5" descr="Examp_16x16_blur_3x3_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5538" y="2057400"/>
            <a:ext cx="3251200" cy="3251200"/>
          </a:xfrm>
          <a:prstGeom prst="rect">
            <a:avLst/>
          </a:prstGeom>
          <a:noFill/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134150" name="Line 6"/>
          <p:cNvSpPr>
            <a:spLocks noChangeShapeType="1"/>
          </p:cNvSpPr>
          <p:nvPr/>
        </p:nvSpPr>
        <p:spPr bwMode="auto">
          <a:xfrm>
            <a:off x="2554288" y="3581400"/>
            <a:ext cx="3581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5527" name="Text Box 7"/>
          <p:cNvSpPr txBox="1">
            <a:spLocks noChangeArrowheads="1"/>
          </p:cNvSpPr>
          <p:nvPr/>
        </p:nvSpPr>
        <p:spPr bwMode="auto">
          <a:xfrm>
            <a:off x="1925638" y="5486400"/>
            <a:ext cx="1223962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original</a:t>
            </a:r>
          </a:p>
        </p:txBody>
      </p:sp>
      <p:sp>
        <p:nvSpPr>
          <p:cNvPr id="875528" name="Text Box 8"/>
          <p:cNvSpPr txBox="1">
            <a:spLocks noChangeArrowheads="1"/>
          </p:cNvSpPr>
          <p:nvPr/>
        </p:nvSpPr>
        <p:spPr bwMode="auto">
          <a:xfrm>
            <a:off x="5599113" y="5486400"/>
            <a:ext cx="1925637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3x3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6"/>
          <p:cNvSpPr>
            <a:spLocks noChangeArrowheads="1"/>
          </p:cNvSpPr>
          <p:nvPr/>
        </p:nvSpPr>
        <p:spPr bwMode="auto"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2A7D19-908D-49A8-B15F-DBD019814CD1}" type="slidenum">
              <a:rPr lang="en-US" sz="1400">
                <a:solidFill>
                  <a:schemeClr val="folHlink"/>
                </a:solidFill>
              </a:rPr>
              <a:pPr algn="r"/>
              <a:t>115</a:t>
            </a:fld>
            <a:endParaRPr lang="en-US" sz="1400">
              <a:solidFill>
                <a:schemeClr val="folHlink"/>
              </a:solidFill>
            </a:endParaRPr>
          </a:p>
        </p:txBody>
      </p:sp>
      <p:pic>
        <p:nvPicPr>
          <p:cNvPr id="13517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175" y="381000"/>
            <a:ext cx="37814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173" name="Text Box 10"/>
          <p:cNvSpPr txBox="1">
            <a:spLocks noChangeArrowheads="1"/>
          </p:cNvSpPr>
          <p:nvPr/>
        </p:nvSpPr>
        <p:spPr bwMode="auto">
          <a:xfrm>
            <a:off x="457200" y="762000"/>
            <a:ext cx="21336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Original image</a:t>
            </a:r>
          </a:p>
          <a:p>
            <a:pPr algn="r"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Size: 500x500</a:t>
            </a:r>
          </a:p>
        </p:txBody>
      </p:sp>
      <p:sp>
        <p:nvSpPr>
          <p:cNvPr id="135174" name="Text Box 11"/>
          <p:cNvSpPr txBox="1">
            <a:spLocks noChangeArrowheads="1"/>
          </p:cNvSpPr>
          <p:nvPr/>
        </p:nvSpPr>
        <p:spPr bwMode="auto">
          <a:xfrm>
            <a:off x="6324600" y="898525"/>
            <a:ext cx="21336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Smooth by 3x3 box filter</a:t>
            </a:r>
          </a:p>
        </p:txBody>
      </p:sp>
      <p:sp>
        <p:nvSpPr>
          <p:cNvPr id="135175" name="Text Box 12"/>
          <p:cNvSpPr txBox="1">
            <a:spLocks noChangeArrowheads="1"/>
          </p:cNvSpPr>
          <p:nvPr/>
        </p:nvSpPr>
        <p:spPr bwMode="auto">
          <a:xfrm>
            <a:off x="381000" y="2971800"/>
            <a:ext cx="2133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Smooth by 5x5 box filter</a:t>
            </a:r>
          </a:p>
        </p:txBody>
      </p:sp>
      <p:sp>
        <p:nvSpPr>
          <p:cNvPr id="135176" name="Text Box 13"/>
          <p:cNvSpPr txBox="1">
            <a:spLocks noChangeArrowheads="1"/>
          </p:cNvSpPr>
          <p:nvPr/>
        </p:nvSpPr>
        <p:spPr bwMode="auto">
          <a:xfrm>
            <a:off x="6324600" y="3048000"/>
            <a:ext cx="21336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Smooth by 9x9 box filter</a:t>
            </a:r>
          </a:p>
        </p:txBody>
      </p:sp>
      <p:sp>
        <p:nvSpPr>
          <p:cNvPr id="135177" name="Text Box 14"/>
          <p:cNvSpPr txBox="1">
            <a:spLocks noChangeArrowheads="1"/>
          </p:cNvSpPr>
          <p:nvPr/>
        </p:nvSpPr>
        <p:spPr bwMode="auto">
          <a:xfrm>
            <a:off x="381000" y="4876800"/>
            <a:ext cx="2133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Smooth by 15x15 box filter</a:t>
            </a:r>
          </a:p>
        </p:txBody>
      </p:sp>
      <p:sp>
        <p:nvSpPr>
          <p:cNvPr id="135178" name="Text Box 15"/>
          <p:cNvSpPr txBox="1">
            <a:spLocks noChangeArrowheads="1"/>
          </p:cNvSpPr>
          <p:nvPr/>
        </p:nvSpPr>
        <p:spPr bwMode="auto">
          <a:xfrm>
            <a:off x="6324600" y="4724400"/>
            <a:ext cx="21336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  <a:cs typeface="Arial" charset="0"/>
              </a:rPr>
              <a:t>Smooth by 35x35 box filter</a:t>
            </a:r>
          </a:p>
        </p:txBody>
      </p:sp>
      <p:sp>
        <p:nvSpPr>
          <p:cNvPr id="881671" name="Text Box 7"/>
          <p:cNvSpPr txBox="1">
            <a:spLocks noChangeArrowheads="1"/>
          </p:cNvSpPr>
          <p:nvPr/>
        </p:nvSpPr>
        <p:spPr bwMode="auto">
          <a:xfrm>
            <a:off x="2209800" y="6057900"/>
            <a:ext cx="4419600" cy="3968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IE" sz="2000">
                <a:latin typeface="Arial" charset="0"/>
                <a:cs typeface="Arial" charset="0"/>
              </a:rPr>
              <a:t>Notice how detail begins to disappear</a:t>
            </a:r>
            <a:endParaRPr lang="en-US" sz="20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DCE062F-1562-48F1-B0E1-5538885329D6}" type="slidenum">
              <a:rPr lang="en-US" sz="1400">
                <a:solidFill>
                  <a:schemeClr val="folHlink"/>
                </a:solidFill>
              </a:rPr>
              <a:pPr algn="r"/>
              <a:t>116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Order-Statistic Filtering</a:t>
            </a:r>
          </a:p>
        </p:txBody>
      </p:sp>
      <p:sp>
        <p:nvSpPr>
          <p:cNvPr id="136196" name="Rectangle 3"/>
          <p:cNvSpPr>
            <a:spLocks noChangeArrowheads="1"/>
          </p:cNvSpPr>
          <p:nvPr/>
        </p:nvSpPr>
        <p:spPr bwMode="auto">
          <a:xfrm>
            <a:off x="457200" y="205740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sz="2400">
                <a:latin typeface="Arial" charset="0"/>
                <a:cs typeface="Arial" charset="0"/>
              </a:rPr>
              <a:t>Output is based on order of gray levels in the masked area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latin typeface="Arial" charset="0"/>
                <a:cs typeface="Arial" charset="0"/>
              </a:rPr>
              <a:t>  Some simple neighbourhood operations include:</a:t>
            </a:r>
          </a:p>
          <a:p>
            <a:pPr marL="827088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200" b="1">
                <a:solidFill>
                  <a:srgbClr val="800000"/>
                </a:solidFill>
                <a:latin typeface="Arial" charset="0"/>
                <a:cs typeface="Arial" charset="0"/>
              </a:rPr>
              <a:t>Min:</a:t>
            </a:r>
            <a:r>
              <a:rPr lang="en-IE" sz="2200">
                <a:latin typeface="Arial" charset="0"/>
                <a:cs typeface="Arial" charset="0"/>
              </a:rPr>
              <a:t> Set the pixel value to the minimum in the neighbourhood</a:t>
            </a:r>
          </a:p>
          <a:p>
            <a:pPr marL="827088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200" b="1">
                <a:solidFill>
                  <a:srgbClr val="800000"/>
                </a:solidFill>
                <a:latin typeface="Arial" charset="0"/>
                <a:cs typeface="Arial" charset="0"/>
              </a:rPr>
              <a:t>Max:</a:t>
            </a:r>
            <a:r>
              <a:rPr lang="en-IE" sz="2200">
                <a:latin typeface="Arial" charset="0"/>
                <a:cs typeface="Arial" charset="0"/>
              </a:rPr>
              <a:t> Set the pixel value to the maximum in the neighbourhood</a:t>
            </a:r>
          </a:p>
          <a:p>
            <a:pPr marL="827088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200" b="1">
                <a:solidFill>
                  <a:srgbClr val="800000"/>
                </a:solidFill>
                <a:latin typeface="Arial" charset="0"/>
                <a:cs typeface="Arial" charset="0"/>
              </a:rPr>
              <a:t>Median:</a:t>
            </a:r>
            <a:r>
              <a:rPr lang="en-IE" sz="2200">
                <a:latin typeface="Arial" charset="0"/>
                <a:cs typeface="Arial" charset="0"/>
              </a:rPr>
              <a:t> The median value of a set of numbers is the midpoint value in that set</a:t>
            </a:r>
            <a:endParaRPr lang="en-US" sz="22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C8B042-F4CF-495E-992D-6257FCFE4EC4}" type="slidenum">
              <a:rPr lang="en-US" sz="1400">
                <a:solidFill>
                  <a:schemeClr val="folHlink"/>
                </a:solidFill>
              </a:rPr>
              <a:pPr algn="r"/>
              <a:t>117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Median Filtering</a:t>
            </a:r>
          </a:p>
        </p:txBody>
      </p:sp>
      <p:pic>
        <p:nvPicPr>
          <p:cNvPr id="13722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981200"/>
            <a:ext cx="18288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Text Box 11"/>
          <p:cNvSpPr txBox="1">
            <a:spLocks noChangeArrowheads="1"/>
          </p:cNvSpPr>
          <p:nvPr/>
        </p:nvSpPr>
        <p:spPr bwMode="auto">
          <a:xfrm>
            <a:off x="2057400" y="37338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Arial" charset="0"/>
                <a:cs typeface="Arial" charset="0"/>
              </a:rPr>
              <a:t>Median = ? </a:t>
            </a:r>
          </a:p>
        </p:txBody>
      </p:sp>
      <p:sp>
        <p:nvSpPr>
          <p:cNvPr id="883724" name="Text Box 12"/>
          <p:cNvSpPr txBox="1">
            <a:spLocks noChangeArrowheads="1"/>
          </p:cNvSpPr>
          <p:nvPr/>
        </p:nvSpPr>
        <p:spPr bwMode="auto">
          <a:xfrm>
            <a:off x="3657600" y="3683000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20</a:t>
            </a:r>
          </a:p>
        </p:txBody>
      </p:sp>
      <p:sp>
        <p:nvSpPr>
          <p:cNvPr id="883725" name="Rectangle 13"/>
          <p:cNvSpPr>
            <a:spLocks noChangeArrowheads="1"/>
          </p:cNvSpPr>
          <p:nvPr/>
        </p:nvSpPr>
        <p:spPr bwMode="auto">
          <a:xfrm>
            <a:off x="2057400" y="4419600"/>
            <a:ext cx="6096000" cy="13716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2600" dirty="0">
                <a:solidFill>
                  <a:srgbClr val="800000"/>
                </a:solidFill>
                <a:latin typeface="Arial" charset="0"/>
                <a:cs typeface="Arial" charset="0"/>
              </a:rPr>
              <a:t>Particularly effective when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 sz="2400" dirty="0">
                <a:latin typeface="Arial" charset="0"/>
                <a:cs typeface="Arial" charset="0"/>
              </a:rPr>
              <a:t>The noise pattern consists of strong impulse noise ( salt-and-pepper)</a:t>
            </a:r>
          </a:p>
        </p:txBody>
      </p:sp>
      <p:sp>
        <p:nvSpPr>
          <p:cNvPr id="883726" name="Text Box 14"/>
          <p:cNvSpPr txBox="1">
            <a:spLocks noChangeArrowheads="1"/>
          </p:cNvSpPr>
          <p:nvPr/>
        </p:nvSpPr>
        <p:spPr bwMode="auto">
          <a:xfrm>
            <a:off x="4648200" y="2514600"/>
            <a:ext cx="3195638" cy="83185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Arial" charset="0"/>
                <a:cs typeface="Arial" charset="0"/>
              </a:rPr>
              <a:t>Sort the values</a:t>
            </a:r>
          </a:p>
          <a:p>
            <a:pPr>
              <a:defRPr/>
            </a:pPr>
            <a:r>
              <a:rPr lang="en-US" sz="2400">
                <a:latin typeface="Arial" charset="0"/>
                <a:cs typeface="Arial" charset="0"/>
              </a:rPr>
              <a:t>Determine the median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2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Salt and Pepper Noise</a:t>
            </a:r>
          </a:p>
        </p:txBody>
      </p:sp>
      <p:pic>
        <p:nvPicPr>
          <p:cNvPr id="1382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81200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4475" y="1981200"/>
            <a:ext cx="2905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C1D5848-7050-4BFE-ACCA-FCFAB469943A}" type="slidenum">
              <a:rPr lang="en-US" sz="1400">
                <a:solidFill>
                  <a:schemeClr val="folHlink"/>
                </a:solidFill>
              </a:rPr>
              <a:pPr algn="r"/>
              <a:t>119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Median Filtering</a:t>
            </a:r>
          </a:p>
        </p:txBody>
      </p:sp>
      <p:pic>
        <p:nvPicPr>
          <p:cNvPr id="1392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1500"/>
            <a:ext cx="9144000" cy="418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1096710-C925-4B4F-AD32-FBABA6F5BF33}" type="slidenum">
              <a:rPr lang="en-US" sz="1400">
                <a:solidFill>
                  <a:schemeClr val="folHlink"/>
                </a:solidFill>
              </a:rPr>
              <a:pPr algn="r"/>
              <a:t>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Transformations</a:t>
            </a:r>
          </a:p>
        </p:txBody>
      </p:sp>
      <p:sp>
        <p:nvSpPr>
          <p:cNvPr id="48132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/>
              <a:t>There are many different kinds of grey level transformations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/>
              <a:t>Three of the most </a:t>
            </a:r>
            <a:br>
              <a:rPr lang="en-IE" sz="2400"/>
            </a:br>
            <a:r>
              <a:rPr lang="en-IE" sz="2400"/>
              <a:t>common are shown </a:t>
            </a:r>
            <a:br>
              <a:rPr lang="en-IE" sz="2400"/>
            </a:br>
            <a:r>
              <a:rPr lang="en-IE" sz="2400"/>
              <a:t>here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solidFill>
                  <a:schemeClr val="folHlink"/>
                </a:solidFill>
              </a:rPr>
              <a:t>Linear </a:t>
            </a: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IE" sz="2400"/>
              <a:t>Negative/Identity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solidFill>
                  <a:schemeClr val="folHlink"/>
                </a:solidFill>
              </a:rPr>
              <a:t>Logarithmic</a:t>
            </a: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IE" sz="2400"/>
              <a:t>Log/Inverse log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solidFill>
                  <a:schemeClr val="folHlink"/>
                </a:solidFill>
              </a:rPr>
              <a:t>Power law</a:t>
            </a: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IE" sz="2400"/>
              <a:t>n</a:t>
            </a:r>
            <a:r>
              <a:rPr lang="en-IE" sz="2400" baseline="30000"/>
              <a:t>th</a:t>
            </a:r>
            <a:r>
              <a:rPr lang="en-IE" sz="2400"/>
              <a:t> power/n</a:t>
            </a:r>
            <a:r>
              <a:rPr lang="en-IE" sz="2400" baseline="30000"/>
              <a:t>th</a:t>
            </a:r>
            <a:r>
              <a:rPr lang="en-IE" sz="2400"/>
              <a:t> root</a:t>
            </a:r>
            <a:endParaRPr lang="en-US" sz="2000"/>
          </a:p>
        </p:txBody>
      </p:sp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3">
            <a:lum bright="-30000" contrast="48000"/>
          </a:blip>
          <a:srcRect l="25534"/>
          <a:stretch>
            <a:fillRect/>
          </a:stretch>
        </p:blipFill>
        <p:spPr bwMode="auto">
          <a:xfrm>
            <a:off x="4191000" y="2133600"/>
            <a:ext cx="458787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0291" name="Picture 3" descr="clock-0004613 seg enh 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9813" y="2147888"/>
            <a:ext cx="3328987" cy="323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292" name="Picture 4" descr="clock-0004613 seg enh gs dnoi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5883275" y="5513388"/>
            <a:ext cx="12573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Original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Noisy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1315" name="Picture 3" descr="clock-0004613 seg enh gs dnoi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4" descr="clock-0004613 seg enh gs dnoi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6034088" y="5513388"/>
            <a:ext cx="9572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Noisy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2154238" y="5513388"/>
            <a:ext cx="9572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Noisy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2339" name="Picture 3" descr="clock-0004613 seg enh gs SP dnoise med 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4" descr="clock-0004613 seg enh gs SP dnoise blur 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3x3-median x 1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3x3-blur x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3363" name="Picture 3" descr="clock-0004613 seg enh gs SP dnoise med 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4" name="Picture 4" descr="clock-0004613 seg enh gs SP dnoise blur 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3x3-median x 2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3x3-blur x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4387" name="Picture 3" descr="clock-0004613 seg enh gs SP dnoise blur 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96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8" name="Picture 4" descr="clock-0004613 seg enh gs SP dnoise med 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5349875" y="5513388"/>
            <a:ext cx="23352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3x3-median x 5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1724025" y="5513388"/>
            <a:ext cx="18240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3x3-blur x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Filtering</a:t>
            </a:r>
          </a:p>
        </p:txBody>
      </p:sp>
      <p:pic>
        <p:nvPicPr>
          <p:cNvPr id="145411" name="Picture 3" descr="clock-0004613 seg enh gs SP dnoise blur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963" y="2151063"/>
            <a:ext cx="3324225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2" name="Picture 4" descr="clock-0004613 seg enh gs SP dnoise med 10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9813" y="2151063"/>
            <a:ext cx="332581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5262563" y="5513388"/>
            <a:ext cx="25114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3x3-median x 10</a:t>
            </a: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1638300" y="5513388"/>
            <a:ext cx="20002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3x3-blur x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Sharpening Spatial Filters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381000" y="1943100"/>
            <a:ext cx="86868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Previously we have looked at smoothing filters which remove fine detail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i="1">
                <a:solidFill>
                  <a:schemeClr val="folHlink"/>
                </a:solidFill>
                <a:latin typeface="Arial" charset="0"/>
                <a:cs typeface="Arial" charset="0"/>
              </a:rPr>
              <a:t>Sharpening spatial filters</a:t>
            </a:r>
            <a:r>
              <a:rPr lang="en-IE" sz="2400">
                <a:latin typeface="Arial" charset="0"/>
                <a:cs typeface="Arial" charset="0"/>
              </a:rPr>
              <a:t> seek to highlight fine detail</a:t>
            </a:r>
          </a:p>
          <a:p>
            <a:pPr marL="827088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latin typeface="Arial" charset="0"/>
                <a:cs typeface="Arial" charset="0"/>
              </a:rPr>
              <a:t>Remove blurring from images</a:t>
            </a:r>
          </a:p>
          <a:p>
            <a:pPr marL="827088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latin typeface="Arial" charset="0"/>
                <a:cs typeface="Arial" charset="0"/>
              </a:rPr>
              <a:t>Highlight edges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Sharpening filters are based on </a:t>
            </a:r>
            <a:r>
              <a:rPr lang="en-IE" sz="2400" i="1">
                <a:solidFill>
                  <a:schemeClr val="folHlink"/>
                </a:solidFill>
                <a:latin typeface="Arial" charset="0"/>
                <a:cs typeface="Arial" charset="0"/>
              </a:rPr>
              <a:t>spatial differentiation</a:t>
            </a:r>
            <a:endParaRPr lang="en-US" sz="2400" i="1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Differentiation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8029575" cy="1219200"/>
          </a:xfrm>
        </p:spPr>
        <p:txBody>
          <a:bodyPr/>
          <a:lstStyle/>
          <a:p>
            <a:r>
              <a:rPr lang="en-IE" smtClean="0">
                <a:latin typeface="Arial" charset="0"/>
                <a:cs typeface="Arial" charset="0"/>
              </a:rPr>
              <a:t>Let’s consider a simple 1 dimensional example</a:t>
            </a:r>
            <a:endParaRPr lang="en-US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47460" name="Picture 5"/>
          <p:cNvPicPr>
            <a:picLocks noChangeAspect="1" noChangeArrowheads="1"/>
          </p:cNvPicPr>
          <p:nvPr/>
        </p:nvPicPr>
        <p:blipFill>
          <a:blip r:embed="rId2"/>
          <a:srcRect l="19772" r="36916" b="45802"/>
          <a:stretch>
            <a:fillRect/>
          </a:stretch>
        </p:blipFill>
        <p:spPr bwMode="auto">
          <a:xfrm>
            <a:off x="2997200" y="3141663"/>
            <a:ext cx="2717800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Differentiation</a:t>
            </a:r>
          </a:p>
        </p:txBody>
      </p:sp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2">
            <a:lum bright="-60000" contrast="82000"/>
          </a:blip>
          <a:srcRect l="22882" t="56818" b="14615"/>
          <a:stretch>
            <a:fillRect/>
          </a:stretch>
        </p:blipFill>
        <p:spPr bwMode="auto">
          <a:xfrm>
            <a:off x="609600" y="4208463"/>
            <a:ext cx="7899400" cy="234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4" name="Picture 5"/>
          <p:cNvPicPr>
            <a:picLocks noChangeAspect="1" noChangeArrowheads="1"/>
          </p:cNvPicPr>
          <p:nvPr/>
        </p:nvPicPr>
        <p:blipFill>
          <a:blip r:embed="rId2"/>
          <a:srcRect l="19772" r="36916" b="45802"/>
          <a:stretch>
            <a:fillRect/>
          </a:stretch>
        </p:blipFill>
        <p:spPr bwMode="auto">
          <a:xfrm>
            <a:off x="3225800" y="1744663"/>
            <a:ext cx="2719388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4" name="Line 6"/>
          <p:cNvSpPr>
            <a:spLocks noChangeShapeType="1"/>
          </p:cNvSpPr>
          <p:nvPr/>
        </p:nvSpPr>
        <p:spPr bwMode="auto">
          <a:xfrm>
            <a:off x="3125788" y="3100388"/>
            <a:ext cx="2971800" cy="0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8486" name="TextBox 10"/>
          <p:cNvSpPr txBox="1">
            <a:spLocks noChangeArrowheads="1"/>
          </p:cNvSpPr>
          <p:nvPr/>
        </p:nvSpPr>
        <p:spPr bwMode="auto">
          <a:xfrm>
            <a:off x="2733675" y="290988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ea typeface="ＭＳ Ｐゴシック" pitchFamily="34" charset="-128"/>
              </a:rPr>
              <a:t>A</a:t>
            </a:r>
          </a:p>
        </p:txBody>
      </p:sp>
      <p:sp>
        <p:nvSpPr>
          <p:cNvPr id="148487" name="TextBox 11"/>
          <p:cNvSpPr txBox="1">
            <a:spLocks noChangeArrowheads="1"/>
          </p:cNvSpPr>
          <p:nvPr/>
        </p:nvSpPr>
        <p:spPr bwMode="auto">
          <a:xfrm>
            <a:off x="6159500" y="29130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ea typeface="ＭＳ Ｐゴシック" pitchFamily="34" charset="-128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Derivative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9625" y="2214563"/>
            <a:ext cx="7724775" cy="38814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IE" sz="2800" smtClean="0">
                <a:latin typeface="Arial" charset="0"/>
                <a:cs typeface="Arial" charset="0"/>
              </a:rPr>
              <a:t>The 1</a:t>
            </a:r>
            <a:r>
              <a:rPr lang="en-IE" sz="2800" baseline="30000" smtClean="0">
                <a:latin typeface="Arial" charset="0"/>
                <a:cs typeface="Arial" charset="0"/>
              </a:rPr>
              <a:t>st</a:t>
            </a:r>
            <a:r>
              <a:rPr lang="en-IE" sz="2800" smtClean="0">
                <a:latin typeface="Arial" charset="0"/>
                <a:cs typeface="Arial" charset="0"/>
              </a:rPr>
              <a:t> derivative of a function is given by:</a:t>
            </a:r>
          </a:p>
          <a:p>
            <a:pPr eaLnBrk="1" hangingPunct="1">
              <a:buFont typeface="Wingdings" pitchFamily="2" charset="2"/>
              <a:buNone/>
            </a:pPr>
            <a:endParaRPr lang="en-IE" sz="2800" smtClean="0">
              <a:latin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IE" sz="2800" smtClean="0">
              <a:latin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IE" sz="2800" smtClean="0">
              <a:latin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IE" sz="2800" smtClean="0">
                <a:latin typeface="Arial" charset="0"/>
                <a:cs typeface="Arial" charset="0"/>
              </a:rPr>
              <a:t>Its just the difference between subsequent values and measures the rate of change of the function</a:t>
            </a:r>
          </a:p>
          <a:p>
            <a:endParaRPr lang="en-US" sz="2800" smtClean="0"/>
          </a:p>
        </p:txBody>
      </p:sp>
      <p:graphicFrame>
        <p:nvGraphicFramePr>
          <p:cNvPr id="23554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819400" y="2971800"/>
          <a:ext cx="36576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3" imgW="1282680" imgH="393480" progId="Equation.3">
                  <p:embed/>
                </p:oleObj>
              </mc:Choice>
              <mc:Fallback>
                <p:oleObj name="Equation" r:id="rId3" imgW="128268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971800"/>
                        <a:ext cx="3657600" cy="11223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828CDD-B42B-4477-B8A1-A3A929DCADF6}" type="slidenum">
              <a:rPr lang="en-US" sz="1400">
                <a:solidFill>
                  <a:schemeClr val="folHlink"/>
                </a:solidFill>
              </a:rPr>
              <a:pPr algn="r"/>
              <a:t>13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Example: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Negative Images</a:t>
            </a:r>
          </a:p>
        </p:txBody>
      </p:sp>
      <p:sp>
        <p:nvSpPr>
          <p:cNvPr id="4101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000"/>
              <a:t>Reverses the gray level order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000"/>
              <a:t>For L gray levels, the transformation has the form: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0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000"/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Negative images are useful for enhancing white or grey detail embedded in dark regions of an image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3200400" y="3048000"/>
          <a:ext cx="26749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850680" imgH="203040" progId="">
                  <p:embed/>
                </p:oleObj>
              </mc:Choice>
              <mc:Fallback>
                <p:oleObj name="Equation" r:id="rId4" imgW="850680" imgH="2030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048000"/>
                        <a:ext cx="2674938" cy="6413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aphicFrame>
        <p:nvGraphicFramePr>
          <p:cNvPr id="24578" name="Object 5"/>
          <p:cNvGraphicFramePr>
            <a:graphicFrameLocks noChangeAspect="1"/>
          </p:cNvGraphicFramePr>
          <p:nvPr/>
        </p:nvGraphicFramePr>
        <p:xfrm>
          <a:off x="1149350" y="519113"/>
          <a:ext cx="6489700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Chart" r:id="rId3" imgW="5981700" imgH="2552700" progId="Excel.Sheet.8">
                  <p:embed/>
                </p:oleObj>
              </mc:Choice>
              <mc:Fallback>
                <p:oleObj name="Chart" r:id="rId3" imgW="5981700" imgH="2552700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7" t="14384" r="1315" b="1961"/>
                      <a:stretch>
                        <a:fillRect/>
                      </a:stretch>
                    </p:blipFill>
                    <p:spPr bwMode="auto">
                      <a:xfrm>
                        <a:off x="1149350" y="519113"/>
                        <a:ext cx="6489700" cy="23701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6486" name="Object 6"/>
          <p:cNvGraphicFramePr>
            <a:graphicFrameLocks noChangeAspect="1"/>
          </p:cNvGraphicFramePr>
          <p:nvPr/>
        </p:nvGraphicFramePr>
        <p:xfrm>
          <a:off x="1076325" y="3890963"/>
          <a:ext cx="6604000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Chart" r:id="rId5" imgW="5981700" imgH="2552700" progId="Excel.Sheet.8">
                  <p:embed/>
                </p:oleObj>
              </mc:Choice>
              <mc:Fallback>
                <p:oleObj name="Chart" r:id="rId5" imgW="5981700" imgH="2552700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7" t="15231" r="1195" b="3250"/>
                      <a:stretch>
                        <a:fillRect/>
                      </a:stretch>
                    </p:blipFill>
                    <p:spPr bwMode="auto">
                      <a:xfrm>
                        <a:off x="1076325" y="3890963"/>
                        <a:ext cx="6604000" cy="23574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205" name="Group 293"/>
          <p:cNvGraphicFramePr>
            <a:graphicFrameLocks noGrp="1"/>
          </p:cNvGraphicFramePr>
          <p:nvPr/>
        </p:nvGraphicFramePr>
        <p:xfrm>
          <a:off x="1454150" y="2901950"/>
          <a:ext cx="6096000" cy="298450"/>
        </p:xfrm>
        <a:graphic>
          <a:graphicData uri="http://schemas.openxmlformats.org/drawingml/2006/table">
            <a:tbl>
              <a:tblPr/>
              <a:tblGrid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5151" name="Group 239"/>
          <p:cNvGraphicFramePr>
            <a:graphicFrameLocks noGrp="1"/>
          </p:cNvGraphicFramePr>
          <p:nvPr/>
        </p:nvGraphicFramePr>
        <p:xfrm>
          <a:off x="1458913" y="3429000"/>
          <a:ext cx="6096000" cy="301625"/>
        </p:xfrm>
        <a:graphic>
          <a:graphicData uri="http://schemas.openxmlformats.org/drawingml/2006/table">
            <a:tbl>
              <a:tblPr/>
              <a:tblGrid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</a:tblGrid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6596" name="Text Box 116"/>
          <p:cNvSpPr txBox="1">
            <a:spLocks noChangeArrowheads="1"/>
          </p:cNvSpPr>
          <p:nvPr/>
        </p:nvSpPr>
        <p:spPr bwMode="auto">
          <a:xfrm>
            <a:off x="7024688" y="0"/>
            <a:ext cx="2119312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Derivative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Derivative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685800" y="2057400"/>
            <a:ext cx="807720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>
                <a:latin typeface="Arial" charset="0"/>
                <a:cs typeface="Arial" charset="0"/>
              </a:rPr>
              <a:t>The 2nd derivative of a function is given by:</a:t>
            </a:r>
          </a:p>
          <a:p>
            <a:endParaRPr lang="en-IE">
              <a:latin typeface="Arial" charset="0"/>
              <a:cs typeface="Arial" charset="0"/>
            </a:endParaRPr>
          </a:p>
          <a:p>
            <a:endParaRPr lang="en-IE">
              <a:latin typeface="Arial" charset="0"/>
              <a:cs typeface="Arial" charset="0"/>
            </a:endParaRPr>
          </a:p>
          <a:p>
            <a:endParaRPr lang="en-IE">
              <a:latin typeface="Arial" charset="0"/>
              <a:cs typeface="Arial" charset="0"/>
            </a:endParaRPr>
          </a:p>
          <a:p>
            <a:endParaRPr lang="en-IE">
              <a:latin typeface="Arial" charset="0"/>
              <a:cs typeface="Arial" charset="0"/>
            </a:endParaRPr>
          </a:p>
          <a:p>
            <a:r>
              <a:rPr lang="en-IE">
                <a:latin typeface="Arial" charset="0"/>
                <a:cs typeface="Arial" charset="0"/>
              </a:rPr>
              <a:t>Simply takes into account the values both before and after the current value</a:t>
            </a: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2560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27163" y="2754313"/>
          <a:ext cx="59070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3" imgW="2057400" imgH="419040" progId="Equation.3">
                  <p:embed/>
                </p:oleObj>
              </mc:Choice>
              <mc:Fallback>
                <p:oleObj name="Equation" r:id="rId3" imgW="205740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754313"/>
                        <a:ext cx="5907087" cy="1203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0" y="0"/>
            <a:ext cx="9144000" cy="640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aphicFrame>
        <p:nvGraphicFramePr>
          <p:cNvPr id="26626" name="Object 3"/>
          <p:cNvGraphicFramePr>
            <a:graphicFrameLocks noChangeAspect="1"/>
          </p:cNvGraphicFramePr>
          <p:nvPr/>
        </p:nvGraphicFramePr>
        <p:xfrm>
          <a:off x="1149350" y="519113"/>
          <a:ext cx="6489700" cy="237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Chart" r:id="rId3" imgW="5981700" imgH="2552700" progId="Excel.Sheet.8">
                  <p:embed/>
                </p:oleObj>
              </mc:Choice>
              <mc:Fallback>
                <p:oleObj name="Chart" r:id="rId3" imgW="5981700" imgH="25527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57" t="14384" r="1315" b="1961"/>
                      <a:stretch>
                        <a:fillRect/>
                      </a:stretch>
                    </p:blipFill>
                    <p:spPr bwMode="auto">
                      <a:xfrm>
                        <a:off x="1149350" y="519113"/>
                        <a:ext cx="6489700" cy="23701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205" name="Group 293"/>
          <p:cNvGraphicFramePr>
            <a:graphicFrameLocks noGrp="1"/>
          </p:cNvGraphicFramePr>
          <p:nvPr/>
        </p:nvGraphicFramePr>
        <p:xfrm>
          <a:off x="1454150" y="2901950"/>
          <a:ext cx="6096000" cy="298450"/>
        </p:xfrm>
        <a:graphic>
          <a:graphicData uri="http://schemas.openxmlformats.org/drawingml/2006/table">
            <a:tbl>
              <a:tblPr/>
              <a:tblGrid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  <a:gridCol w="244475"/>
                <a:gridCol w="242888"/>
                <a:gridCol w="244475"/>
                <a:gridCol w="242887"/>
                <a:gridCol w="244475"/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737" name="Text Box 113"/>
          <p:cNvSpPr txBox="1">
            <a:spLocks noChangeArrowheads="1"/>
          </p:cNvSpPr>
          <p:nvPr/>
        </p:nvSpPr>
        <p:spPr bwMode="auto">
          <a:xfrm>
            <a:off x="6934200" y="0"/>
            <a:ext cx="2200275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Derivative</a:t>
            </a:r>
          </a:p>
        </p:txBody>
      </p:sp>
      <p:graphicFrame>
        <p:nvGraphicFramePr>
          <p:cNvPr id="922738" name="Object 114"/>
          <p:cNvGraphicFramePr>
            <a:graphicFrameLocks noChangeAspect="1"/>
          </p:cNvGraphicFramePr>
          <p:nvPr/>
        </p:nvGraphicFramePr>
        <p:xfrm>
          <a:off x="1146175" y="3957638"/>
          <a:ext cx="6513513" cy="237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Chart" r:id="rId5" imgW="5981700" imgH="2552700" progId="Excel.Sheet.8">
                  <p:embed/>
                </p:oleObj>
              </mc:Choice>
              <mc:Fallback>
                <p:oleObj name="Chart" r:id="rId5" imgW="5981700" imgH="2552700" progId="Excel.Sheet.8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85" t="11705" r="1180" b="4489"/>
                      <a:stretch>
                        <a:fillRect/>
                      </a:stretch>
                    </p:blipFill>
                    <p:spPr bwMode="auto">
                      <a:xfrm>
                        <a:off x="1146175" y="3957638"/>
                        <a:ext cx="6513513" cy="23796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7" name="Group 117"/>
          <p:cNvGraphicFramePr>
            <a:graphicFrameLocks noGrp="1"/>
          </p:cNvGraphicFramePr>
          <p:nvPr/>
        </p:nvGraphicFramePr>
        <p:xfrm>
          <a:off x="1474788" y="3505200"/>
          <a:ext cx="6096000" cy="301625"/>
        </p:xfrm>
        <a:graphic>
          <a:graphicData uri="http://schemas.openxmlformats.org/drawingml/2006/table">
            <a:tbl>
              <a:tblPr/>
              <a:tblGrid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  <a:gridCol w="244475"/>
                <a:gridCol w="242887"/>
                <a:gridCol w="244475"/>
                <a:gridCol w="242888"/>
                <a:gridCol w="244475"/>
              </a:tblGrid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78700" cy="1143000"/>
          </a:xfrm>
        </p:spPr>
        <p:txBody>
          <a:bodyPr/>
          <a:lstStyle/>
          <a:p>
            <a:r>
              <a:rPr lang="en-US" sz="4000" smtClean="0"/>
              <a:t>2</a:t>
            </a:r>
            <a:r>
              <a:rPr lang="en-US" sz="4000" baseline="30000" smtClean="0"/>
              <a:t>nd</a:t>
            </a:r>
            <a:r>
              <a:rPr lang="en-US" sz="4000" smtClean="0"/>
              <a:t> Derivative for Image Enhancement</a:t>
            </a:r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381000" y="2057400"/>
            <a:ext cx="853440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IE" sz="2400">
                <a:latin typeface="Arial" charset="0"/>
                <a:cs typeface="Arial" charset="0"/>
              </a:rPr>
              <a:t>The 2nd derivative is more useful for image enhancement than the 1st derivative - S</a:t>
            </a:r>
            <a:r>
              <a:rPr lang="en-IE" sz="2400" i="1">
                <a:latin typeface="Arial" charset="0"/>
                <a:cs typeface="Arial" charset="0"/>
              </a:rPr>
              <a:t>tronger response to fine detail</a:t>
            </a:r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381000" y="3429000"/>
            <a:ext cx="733583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400" dirty="0">
                <a:latin typeface="Arial" charset="0"/>
                <a:cs typeface="Arial" charset="0"/>
              </a:rPr>
              <a:t>We will come back to the 1st order derivative later on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381000" y="4340225"/>
            <a:ext cx="7721600" cy="6127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IE" sz="2400">
                <a:latin typeface="Arial" charset="0"/>
                <a:cs typeface="Arial" charset="0"/>
              </a:rPr>
              <a:t>The first sharpening filter we will look at is the </a:t>
            </a:r>
            <a:r>
              <a:rPr lang="en-IE" sz="2400" i="1">
                <a:solidFill>
                  <a:schemeClr val="folHlink"/>
                </a:solidFill>
                <a:latin typeface="Arial" charset="0"/>
                <a:cs typeface="Arial" charset="0"/>
              </a:rPr>
              <a:t>Laplacian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Filter</a:t>
            </a:r>
          </a:p>
        </p:txBody>
      </p:sp>
      <p:graphicFrame>
        <p:nvGraphicFramePr>
          <p:cNvPr id="27650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590800" y="2514600"/>
          <a:ext cx="3581400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Equation" r:id="rId3" imgW="1143000" imgH="444240" progId="Equation.3">
                  <p:embed/>
                </p:oleObj>
              </mc:Choice>
              <mc:Fallback>
                <p:oleObj name="Equation" r:id="rId3" imgW="114300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14600"/>
                        <a:ext cx="3581400" cy="13922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85800" y="4191000"/>
          <a:ext cx="46482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Equation" r:id="rId5" imgW="2489040" imgH="419040" progId="Equation.3">
                  <p:embed/>
                </p:oleObj>
              </mc:Choice>
              <mc:Fallback>
                <p:oleObj name="Equation" r:id="rId5" imgW="248904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91000"/>
                        <a:ext cx="4648200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381000" y="1833563"/>
            <a:ext cx="82296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>
                <a:latin typeface="Arial" charset="0"/>
                <a:cs typeface="Arial" charset="0"/>
              </a:rPr>
              <a:t>The Laplacian is defined as follows:</a:t>
            </a:r>
            <a:endParaRPr lang="en-US" sz="3200">
              <a:latin typeface="Arial" charset="0"/>
              <a:cs typeface="Arial" charset="0"/>
            </a:endParaRPr>
          </a:p>
        </p:txBody>
      </p:sp>
      <p:graphicFrame>
        <p:nvGraphicFramePr>
          <p:cNvPr id="27652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5800" y="5181600"/>
          <a:ext cx="48006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Equation" r:id="rId7" imgW="2489040" imgH="444240" progId="Equation.3">
                  <p:embed/>
                </p:oleObj>
              </mc:Choice>
              <mc:Fallback>
                <p:oleObj name="Equation" r:id="rId7" imgW="2489040" imgH="444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181600"/>
                        <a:ext cx="480060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Filter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457200" y="1801813"/>
            <a:ext cx="8229600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>
                <a:latin typeface="Arial" charset="0"/>
                <a:cs typeface="Arial" charset="0"/>
              </a:rPr>
              <a:t>So, the Laplacian can be given as follows: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/>
          </a:p>
        </p:txBody>
      </p:sp>
      <p:grpSp>
        <p:nvGrpSpPr>
          <p:cNvPr id="28679" name="Group 9"/>
          <p:cNvGrpSpPr>
            <a:grpSpLocks/>
          </p:cNvGrpSpPr>
          <p:nvPr/>
        </p:nvGrpSpPr>
        <p:grpSpPr bwMode="auto">
          <a:xfrm>
            <a:off x="1295400" y="2514600"/>
            <a:ext cx="6096000" cy="1600200"/>
            <a:chOff x="438" y="1182"/>
            <a:chExt cx="4109" cy="1300"/>
          </a:xfrm>
        </p:grpSpPr>
        <p:graphicFrame>
          <p:nvGraphicFramePr>
            <p:cNvPr id="28674" name="Object 7"/>
            <p:cNvGraphicFramePr>
              <a:graphicFrameLocks noChangeAspect="1"/>
            </p:cNvGraphicFramePr>
            <p:nvPr/>
          </p:nvGraphicFramePr>
          <p:xfrm>
            <a:off x="438" y="1182"/>
            <a:ext cx="3775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6" name="Equation" r:id="rId3" imgW="1892160" imgH="228600" progId="Equation.3">
                    <p:embed/>
                  </p:oleObj>
                </mc:Choice>
                <mc:Fallback>
                  <p:oleObj name="Equation" r:id="rId3" imgW="189216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" y="1182"/>
                          <a:ext cx="3775" cy="4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5" name="Object 8"/>
            <p:cNvGraphicFramePr>
              <a:graphicFrameLocks noChangeAspect="1"/>
            </p:cNvGraphicFramePr>
            <p:nvPr/>
          </p:nvGraphicFramePr>
          <p:xfrm>
            <a:off x="1406" y="1654"/>
            <a:ext cx="3141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7" name="Equation" r:id="rId5" imgW="1574640" imgH="203040" progId="Equation.3">
                    <p:embed/>
                  </p:oleObj>
                </mc:Choice>
                <mc:Fallback>
                  <p:oleObj name="Equation" r:id="rId5" imgW="1574640" imgH="2030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1654"/>
                          <a:ext cx="3141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6" name="Object 9"/>
            <p:cNvGraphicFramePr>
              <a:graphicFrameLocks noChangeAspect="1"/>
            </p:cNvGraphicFramePr>
            <p:nvPr/>
          </p:nvGraphicFramePr>
          <p:xfrm>
            <a:off x="1406" y="2076"/>
            <a:ext cx="1342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8" name="Equation" r:id="rId7" imgW="672840" imgH="203040" progId="Equation.3">
                    <p:embed/>
                  </p:oleObj>
                </mc:Choice>
                <mc:Fallback>
                  <p:oleObj name="Equation" r:id="rId7" imgW="672840" imgH="203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2076"/>
                          <a:ext cx="1342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867400" y="4114800"/>
            <a:ext cx="2139950" cy="2128838"/>
            <a:chOff x="3689" y="895"/>
            <a:chExt cx="988" cy="983"/>
          </a:xfrm>
        </p:grpSpPr>
        <p:sp>
          <p:nvSpPr>
            <p:cNvPr id="28682" name="Rectangle 11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3" name="Rectangle 12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4" name="Rectangle 13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5" name="Rectangle 14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6" name="Rectangle 15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-4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7" name="Rectangle 16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8" name="Rectangle 17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89" name="Rectangle 18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8690" name="Rectangle 19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927764" name="Text Box 20"/>
          <p:cNvSpPr txBox="1">
            <a:spLocks noChangeArrowheads="1"/>
          </p:cNvSpPr>
          <p:nvPr/>
        </p:nvSpPr>
        <p:spPr bwMode="auto">
          <a:xfrm>
            <a:off x="1905000" y="4419600"/>
            <a:ext cx="3140075" cy="1382713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Can we implement it using a filter/ mask?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6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Filter</a:t>
            </a:r>
          </a:p>
        </p:txBody>
      </p:sp>
      <p:pic>
        <p:nvPicPr>
          <p:cNvPr id="15053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057400"/>
            <a:ext cx="69342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Filter</a:t>
            </a:r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533400" y="1676400"/>
            <a:ext cx="82296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 dirty="0">
                <a:latin typeface="Arial" charset="0"/>
                <a:cs typeface="Arial" charset="0"/>
              </a:rPr>
              <a:t>Applying the </a:t>
            </a:r>
            <a:r>
              <a:rPr lang="en-IE" sz="3200" dirty="0" err="1">
                <a:latin typeface="Arial" charset="0"/>
                <a:cs typeface="Arial" charset="0"/>
              </a:rPr>
              <a:t>Laplacian</a:t>
            </a:r>
            <a:r>
              <a:rPr lang="en-IE" sz="3200" dirty="0">
                <a:latin typeface="Arial" charset="0"/>
                <a:cs typeface="Arial" charset="0"/>
              </a:rPr>
              <a:t> to an image we get a new image that highlights edges and other discontinuities</a:t>
            </a:r>
            <a:endParaRPr lang="en-US" sz="3200" dirty="0">
              <a:latin typeface="Arial" charset="0"/>
              <a:cs typeface="Arial" charset="0"/>
            </a:endParaRPr>
          </a:p>
        </p:txBody>
      </p:sp>
      <p:grpSp>
        <p:nvGrpSpPr>
          <p:cNvPr id="151556" name="Group 13"/>
          <p:cNvGrpSpPr>
            <a:grpSpLocks/>
          </p:cNvGrpSpPr>
          <p:nvPr/>
        </p:nvGrpSpPr>
        <p:grpSpPr bwMode="auto">
          <a:xfrm>
            <a:off x="1173163" y="3171825"/>
            <a:ext cx="6829425" cy="3457575"/>
            <a:chOff x="709" y="1758"/>
            <a:chExt cx="4302" cy="2178"/>
          </a:xfrm>
        </p:grpSpPr>
        <p:pic>
          <p:nvPicPr>
            <p:cNvPr id="151557" name="Picture 8"/>
            <p:cNvPicPr>
              <a:picLocks noChangeAspect="1" noChangeArrowheads="1"/>
            </p:cNvPicPr>
            <p:nvPr/>
          </p:nvPicPr>
          <p:blipFill>
            <a:blip r:embed="rId2"/>
            <a:srcRect l="18556" t="49696" r="40327"/>
            <a:stretch>
              <a:fillRect/>
            </a:stretch>
          </p:blipFill>
          <p:spPr bwMode="auto">
            <a:xfrm>
              <a:off x="3553" y="1758"/>
              <a:ext cx="1458" cy="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1558" name="Picture 4"/>
            <p:cNvPicPr>
              <a:picLocks noChangeAspect="1" noChangeArrowheads="1"/>
            </p:cNvPicPr>
            <p:nvPr/>
          </p:nvPicPr>
          <p:blipFill>
            <a:blip r:embed="rId2"/>
            <a:srcRect l="18556" b="50000"/>
            <a:stretch>
              <a:fillRect/>
            </a:stretch>
          </p:blipFill>
          <p:spPr bwMode="auto">
            <a:xfrm>
              <a:off x="709" y="1758"/>
              <a:ext cx="2888" cy="1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59" name="Text Box 9"/>
            <p:cNvSpPr txBox="1">
              <a:spLocks noChangeArrowheads="1"/>
            </p:cNvSpPr>
            <p:nvPr/>
          </p:nvSpPr>
          <p:spPr bwMode="auto">
            <a:xfrm>
              <a:off x="1154" y="3359"/>
              <a:ext cx="612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Original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>
                  <a:latin typeface="Arial" charset="0"/>
                  <a:ea typeface="ＭＳ Ｐゴシック" pitchFamily="34" charset="-128"/>
                </a:rPr>
                <a:t>Image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1560" name="Text Box 10"/>
            <p:cNvSpPr txBox="1">
              <a:spLocks noChangeArrowheads="1"/>
            </p:cNvSpPr>
            <p:nvPr/>
          </p:nvSpPr>
          <p:spPr bwMode="auto">
            <a:xfrm>
              <a:off x="2363" y="3359"/>
              <a:ext cx="103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Laplacian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>
                  <a:latin typeface="Arial" charset="0"/>
                  <a:ea typeface="ＭＳ Ｐゴシック" pitchFamily="34" charset="-128"/>
                </a:rPr>
                <a:t>Filtered Image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1561" name="Text Box 12"/>
            <p:cNvSpPr txBox="1">
              <a:spLocks noChangeArrowheads="1"/>
            </p:cNvSpPr>
            <p:nvPr/>
          </p:nvSpPr>
          <p:spPr bwMode="auto">
            <a:xfrm>
              <a:off x="3648" y="3359"/>
              <a:ext cx="1276" cy="5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Laplacian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>
                  <a:latin typeface="Arial" charset="0"/>
                  <a:ea typeface="ＭＳ Ｐゴシック" pitchFamily="34" charset="-128"/>
                </a:rPr>
                <a:t>Filtered Image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>
                  <a:latin typeface="Arial" charset="0"/>
                  <a:ea typeface="ＭＳ Ｐゴシック" pitchFamily="34" charset="-128"/>
                </a:rPr>
                <a:t>Scaled for Display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Image Enhancement</a:t>
            </a:r>
          </a:p>
        </p:txBody>
      </p:sp>
      <p:sp>
        <p:nvSpPr>
          <p:cNvPr id="277508" name="Rectangle 3"/>
          <p:cNvSpPr>
            <a:spLocks noChangeArrowheads="1"/>
          </p:cNvSpPr>
          <p:nvPr/>
        </p:nvSpPr>
        <p:spPr bwMode="auto">
          <a:xfrm>
            <a:off x="381000" y="1981200"/>
            <a:ext cx="5943600" cy="8382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IE" sz="2400">
                <a:latin typeface="Arial" charset="0"/>
                <a:cs typeface="Arial" charset="0"/>
              </a:rPr>
              <a:t>The result of a Laplacian filtering is not an enhanced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IE" sz="2400">
              <a:latin typeface="Arial" charset="0"/>
              <a:cs typeface="Arial" charset="0"/>
            </a:endParaRPr>
          </a:p>
        </p:txBody>
      </p:sp>
      <p:graphicFrame>
        <p:nvGraphicFramePr>
          <p:cNvPr id="29698" name="Object 8"/>
          <p:cNvGraphicFramePr>
            <a:graphicFrameLocks noChangeAspect="1"/>
          </p:cNvGraphicFramePr>
          <p:nvPr/>
        </p:nvGraphicFramePr>
        <p:xfrm>
          <a:off x="2798763" y="4876800"/>
          <a:ext cx="5126037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Equation" r:id="rId3" imgW="1904760" imgH="457200" progId="">
                  <p:embed/>
                </p:oleObj>
              </mc:Choice>
              <mc:Fallback>
                <p:oleObj name="Equation" r:id="rId3" imgW="1904760" imgH="457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4876800"/>
                        <a:ext cx="5126037" cy="1233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13" name="Rectangle 9"/>
          <p:cNvSpPr>
            <a:spLocks noChangeArrowheads="1"/>
          </p:cNvSpPr>
          <p:nvPr/>
        </p:nvSpPr>
        <p:spPr bwMode="auto">
          <a:xfrm>
            <a:off x="381000" y="3276600"/>
            <a:ext cx="5867400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IE"/>
              <a:t>To generate the final enhanced image</a:t>
            </a:r>
            <a:endParaRPr lang="en-US"/>
          </a:p>
        </p:txBody>
      </p:sp>
      <p:pic>
        <p:nvPicPr>
          <p:cNvPr id="29703" name="Picture 11"/>
          <p:cNvPicPr>
            <a:picLocks noChangeAspect="1" noChangeArrowheads="1"/>
          </p:cNvPicPr>
          <p:nvPr/>
        </p:nvPicPr>
        <p:blipFill>
          <a:blip r:embed="rId5"/>
          <a:srcRect l="62595"/>
          <a:stretch>
            <a:fillRect/>
          </a:stretch>
        </p:blipFill>
        <p:spPr bwMode="auto">
          <a:xfrm>
            <a:off x="457200" y="4424363"/>
            <a:ext cx="2286000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Oval 12"/>
          <p:cNvSpPr>
            <a:spLocks noChangeArrowheads="1"/>
          </p:cNvSpPr>
          <p:nvPr/>
        </p:nvSpPr>
        <p:spPr bwMode="auto">
          <a:xfrm>
            <a:off x="1346200" y="5168900"/>
            <a:ext cx="501650" cy="3190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Image Enhancement</a:t>
            </a:r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457200" y="5437188"/>
            <a:ext cx="8229600" cy="225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>
                <a:latin typeface="Arial" charset="0"/>
                <a:cs typeface="Arial" charset="0"/>
              </a:rPr>
              <a:t>In the final sharpened image edges and fine detail are much more obvious</a:t>
            </a:r>
            <a:endParaRPr lang="en-US" sz="3200">
              <a:latin typeface="Arial" charset="0"/>
              <a:cs typeface="Arial" charset="0"/>
            </a:endParaRP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2"/>
          <a:srcRect l="18866" r="40298" b="50000"/>
          <a:stretch>
            <a:fillRect/>
          </a:stretch>
        </p:blipFill>
        <p:spPr bwMode="auto">
          <a:xfrm>
            <a:off x="501650" y="2160588"/>
            <a:ext cx="2298700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1" name="Picture 9"/>
          <p:cNvPicPr>
            <a:picLocks noChangeAspect="1" noChangeArrowheads="1"/>
          </p:cNvPicPr>
          <p:nvPr/>
        </p:nvPicPr>
        <p:blipFill>
          <a:blip r:embed="rId2"/>
          <a:srcRect l="59193" t="49666"/>
          <a:stretch>
            <a:fillRect/>
          </a:stretch>
        </p:blipFill>
        <p:spPr bwMode="auto">
          <a:xfrm>
            <a:off x="6337300" y="2152650"/>
            <a:ext cx="2297113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582" name="Text Box 10"/>
          <p:cNvSpPr txBox="1">
            <a:spLocks noChangeArrowheads="1"/>
          </p:cNvSpPr>
          <p:nvPr/>
        </p:nvSpPr>
        <p:spPr bwMode="auto">
          <a:xfrm>
            <a:off x="2868613" y="2930525"/>
            <a:ext cx="4127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>
                <a:latin typeface="Arial" charset="0"/>
                <a:ea typeface="ＭＳ Ｐゴシック" pitchFamily="34" charset="-128"/>
              </a:rPr>
              <a:t>-</a:t>
            </a:r>
            <a:endParaRPr lang="en-US" sz="54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2583" name="Text Box 11"/>
          <p:cNvSpPr txBox="1">
            <a:spLocks noChangeArrowheads="1"/>
          </p:cNvSpPr>
          <p:nvPr/>
        </p:nvSpPr>
        <p:spPr bwMode="auto">
          <a:xfrm>
            <a:off x="5684838" y="3011488"/>
            <a:ext cx="5842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>
                <a:latin typeface="Arial" charset="0"/>
                <a:ea typeface="ＭＳ Ｐゴシック" pitchFamily="34" charset="-128"/>
              </a:rPr>
              <a:t>=</a:t>
            </a:r>
            <a:endParaRPr lang="en-US" sz="54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2584" name="Text Box 18"/>
          <p:cNvSpPr txBox="1">
            <a:spLocks noChangeArrowheads="1"/>
          </p:cNvSpPr>
          <p:nvPr/>
        </p:nvSpPr>
        <p:spPr bwMode="auto">
          <a:xfrm>
            <a:off x="1182688" y="4699000"/>
            <a:ext cx="9715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Original</a:t>
            </a:r>
            <a:br>
              <a:rPr lang="en-IE" sz="1800">
                <a:latin typeface="Arial" charset="0"/>
                <a:ea typeface="ＭＳ Ｐゴシック" pitchFamily="34" charset="-128"/>
              </a:rPr>
            </a:br>
            <a:r>
              <a:rPr lang="en-IE" sz="1800">
                <a:latin typeface="Arial" charset="0"/>
                <a:ea typeface="ＭＳ Ｐゴシック" pitchFamily="34" charset="-128"/>
              </a:rPr>
              <a:t>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2585" name="Text Box 19"/>
          <p:cNvSpPr txBox="1">
            <a:spLocks noChangeArrowheads="1"/>
          </p:cNvSpPr>
          <p:nvPr/>
        </p:nvSpPr>
        <p:spPr bwMode="auto">
          <a:xfrm>
            <a:off x="3706813" y="4699000"/>
            <a:ext cx="16446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Laplacian</a:t>
            </a:r>
            <a:br>
              <a:rPr lang="en-IE" sz="1800">
                <a:latin typeface="Arial" charset="0"/>
                <a:ea typeface="ＭＳ Ｐゴシック" pitchFamily="34" charset="-128"/>
              </a:rPr>
            </a:br>
            <a:r>
              <a:rPr lang="en-IE" sz="1800">
                <a:latin typeface="Arial" charset="0"/>
                <a:ea typeface="ＭＳ Ｐゴシック" pitchFamily="34" charset="-128"/>
              </a:rPr>
              <a:t>Filtered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2586" name="Text Box 20"/>
          <p:cNvSpPr txBox="1">
            <a:spLocks noChangeArrowheads="1"/>
          </p:cNvSpPr>
          <p:nvPr/>
        </p:nvSpPr>
        <p:spPr bwMode="auto">
          <a:xfrm>
            <a:off x="6840538" y="4699000"/>
            <a:ext cx="1301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Sharpened</a:t>
            </a:r>
            <a:br>
              <a:rPr lang="en-IE" sz="1800">
                <a:latin typeface="Arial" charset="0"/>
                <a:ea typeface="ＭＳ Ｐゴシック" pitchFamily="34" charset="-128"/>
              </a:rPr>
            </a:br>
            <a:r>
              <a:rPr lang="en-IE" sz="1800">
                <a:latin typeface="Arial" charset="0"/>
                <a:ea typeface="ＭＳ Ｐゴシック" pitchFamily="34" charset="-128"/>
              </a:rPr>
              <a:t>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52587" name="Picture 23"/>
          <p:cNvPicPr>
            <a:picLocks noChangeAspect="1" noChangeArrowheads="1"/>
          </p:cNvPicPr>
          <p:nvPr/>
        </p:nvPicPr>
        <p:blipFill>
          <a:blip r:embed="rId2"/>
          <a:srcRect l="59731" b="50000"/>
          <a:stretch>
            <a:fillRect/>
          </a:stretch>
        </p:blipFill>
        <p:spPr bwMode="auto">
          <a:xfrm>
            <a:off x="3349625" y="2160588"/>
            <a:ext cx="2266950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336A5A-D273-41BE-86FF-4D04B11AB88D}" type="slidenum">
              <a:rPr lang="en-US" sz="1400">
                <a:solidFill>
                  <a:schemeClr val="folHlink"/>
                </a:solidFill>
              </a:rPr>
              <a:pPr algn="r"/>
              <a:t>14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Example: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Negative Images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246313"/>
            <a:ext cx="693420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Laplacian Image Enhancement</a:t>
            </a:r>
          </a:p>
        </p:txBody>
      </p:sp>
      <p:pic>
        <p:nvPicPr>
          <p:cNvPr id="153603" name="Picture 4"/>
          <p:cNvPicPr>
            <a:picLocks noChangeAspect="1" noChangeArrowheads="1"/>
          </p:cNvPicPr>
          <p:nvPr/>
        </p:nvPicPr>
        <p:blipFill>
          <a:blip r:embed="rId2"/>
          <a:srcRect l="18866" r="40298" b="50000"/>
          <a:stretch>
            <a:fillRect/>
          </a:stretch>
        </p:blipFill>
        <p:spPr bwMode="auto">
          <a:xfrm>
            <a:off x="484188" y="1981200"/>
            <a:ext cx="3935412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9"/>
          <p:cNvPicPr>
            <a:picLocks noChangeAspect="1" noChangeArrowheads="1"/>
          </p:cNvPicPr>
          <p:nvPr/>
        </p:nvPicPr>
        <p:blipFill>
          <a:blip r:embed="rId2"/>
          <a:srcRect l="59193" t="49666"/>
          <a:stretch>
            <a:fillRect/>
          </a:stretch>
        </p:blipFill>
        <p:spPr bwMode="auto">
          <a:xfrm>
            <a:off x="4572000" y="1981200"/>
            <a:ext cx="3932238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Simplified Image Enhancement</a:t>
            </a:r>
          </a:p>
        </p:txBody>
      </p:sp>
      <p:sp>
        <p:nvSpPr>
          <p:cNvPr id="307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1143000"/>
          </a:xfrm>
        </p:spPr>
        <p:txBody>
          <a:bodyPr/>
          <a:lstStyle/>
          <a:p>
            <a:r>
              <a:rPr lang="en-IE" smtClean="0">
                <a:latin typeface="Arial" charset="0"/>
                <a:cs typeface="Arial" charset="0"/>
              </a:rPr>
              <a:t>The entire enhancement can be combined into a single filtering operation</a:t>
            </a:r>
            <a:endParaRPr lang="en-US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1905000" y="4038600"/>
          <a:ext cx="67976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3" imgW="2145960" imgH="203040" progId="Equation.3">
                  <p:embed/>
                </p:oleObj>
              </mc:Choice>
              <mc:Fallback>
                <p:oleObj name="Equation" r:id="rId3" imgW="21459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6797675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3976688" y="4694238"/>
          <a:ext cx="48656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Equation" r:id="rId5" imgW="1536480" imgH="203040" progId="Equation.3">
                  <p:embed/>
                </p:oleObj>
              </mc:Choice>
              <mc:Fallback>
                <p:oleObj name="Equation" r:id="rId5" imgW="15364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688" y="4694238"/>
                        <a:ext cx="4865687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6"/>
          <p:cNvGraphicFramePr>
            <a:graphicFrameLocks noChangeAspect="1"/>
          </p:cNvGraphicFramePr>
          <p:nvPr/>
        </p:nvGraphicFramePr>
        <p:xfrm>
          <a:off x="3856038" y="5349875"/>
          <a:ext cx="2251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7" imgW="711000" imgH="203040" progId="Equation.3">
                  <p:embed/>
                </p:oleObj>
              </mc:Choice>
              <mc:Fallback>
                <p:oleObj name="Equation" r:id="rId7" imgW="71100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38" y="5349875"/>
                        <a:ext cx="225107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7"/>
          <p:cNvGraphicFramePr>
            <a:graphicFrameLocks noChangeAspect="1"/>
          </p:cNvGraphicFramePr>
          <p:nvPr/>
        </p:nvGraphicFramePr>
        <p:xfrm>
          <a:off x="457200" y="3124200"/>
          <a:ext cx="462438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9" imgW="1460160" imgH="228600" progId="Equation.3">
                  <p:embed/>
                </p:oleObj>
              </mc:Choice>
              <mc:Fallback>
                <p:oleObj name="Equation" r:id="rId9" imgW="14601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24200"/>
                        <a:ext cx="4624388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Simplified Image Enhancement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05800" cy="1143000"/>
          </a:xfrm>
        </p:spPr>
        <p:txBody>
          <a:bodyPr/>
          <a:lstStyle/>
          <a:p>
            <a:r>
              <a:rPr lang="en-IE" smtClean="0">
                <a:latin typeface="Arial" charset="0"/>
                <a:cs typeface="Arial" charset="0"/>
              </a:rPr>
              <a:t>The entire enhancement can be combined into a single filtering operation</a:t>
            </a:r>
            <a:endParaRPr lang="en-US" smtClean="0">
              <a:latin typeface="Arial" charset="0"/>
              <a:cs typeface="Arial" charset="0"/>
            </a:endParaRPr>
          </a:p>
          <a:p>
            <a:endParaRPr lang="en-US" smtClean="0"/>
          </a:p>
        </p:txBody>
      </p:sp>
      <p:graphicFrame>
        <p:nvGraphicFramePr>
          <p:cNvPr id="31746" name="Object 7"/>
          <p:cNvGraphicFramePr>
            <a:graphicFrameLocks noChangeAspect="1"/>
          </p:cNvGraphicFramePr>
          <p:nvPr/>
        </p:nvGraphicFramePr>
        <p:xfrm>
          <a:off x="557213" y="2819400"/>
          <a:ext cx="462438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3" imgW="1460160" imgH="228600" progId="Equation.3">
                  <p:embed/>
                </p:oleObj>
              </mc:Choice>
              <mc:Fallback>
                <p:oleObj name="Equation" r:id="rId3" imgW="14601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2819400"/>
                        <a:ext cx="462438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8"/>
          <p:cNvGraphicFramePr>
            <a:graphicFrameLocks noChangeAspect="1"/>
          </p:cNvGraphicFramePr>
          <p:nvPr/>
        </p:nvGraphicFramePr>
        <p:xfrm>
          <a:off x="1963738" y="3657600"/>
          <a:ext cx="687546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5" imgW="2171520" imgH="203040" progId="Equation.3">
                  <p:embed/>
                </p:oleObj>
              </mc:Choice>
              <mc:Fallback>
                <p:oleObj name="Equation" r:id="rId5" imgW="217152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3657600"/>
                        <a:ext cx="6875462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9"/>
          <p:cNvGraphicFramePr>
            <a:graphicFrameLocks noChangeAspect="1"/>
          </p:cNvGraphicFramePr>
          <p:nvPr/>
        </p:nvGraphicFramePr>
        <p:xfrm>
          <a:off x="4013200" y="4308475"/>
          <a:ext cx="48260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7" imgW="1523880" imgH="203040" progId="Equation.3">
                  <p:embed/>
                </p:oleObj>
              </mc:Choice>
              <mc:Fallback>
                <p:oleObj name="Equation" r:id="rId7" imgW="15238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4308475"/>
                        <a:ext cx="4826000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90600" y="4495800"/>
            <a:ext cx="1893888" cy="1884363"/>
            <a:chOff x="3689" y="895"/>
            <a:chExt cx="988" cy="983"/>
          </a:xfrm>
        </p:grpSpPr>
        <p:sp>
          <p:nvSpPr>
            <p:cNvPr id="31752" name="Rectangle 5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3" name="Rectangle 6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4" name="Rectangle 7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5" name="Rectangle 8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6" name="Rectangle 9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5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7" name="Rectangle 10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8" name="Rectangle 11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59" name="Rectangle 12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760" name="Rectangle 13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Simplified Image Enhancement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7958138" cy="1290637"/>
          </a:xfrm>
        </p:spPr>
        <p:txBody>
          <a:bodyPr/>
          <a:lstStyle/>
          <a:p>
            <a:r>
              <a:rPr lang="en-IE" smtClean="0">
                <a:latin typeface="Arial" charset="0"/>
                <a:cs typeface="Arial" charset="0"/>
              </a:rPr>
              <a:t>This gives us a new filter which does the whole job for us in one step</a:t>
            </a: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54628" name="Picture 14"/>
          <p:cNvPicPr>
            <a:picLocks noChangeAspect="1" noChangeArrowheads="1"/>
          </p:cNvPicPr>
          <p:nvPr/>
        </p:nvPicPr>
        <p:blipFill>
          <a:blip r:embed="rId2"/>
          <a:srcRect l="9874" t="42604" r="44447" b="13454"/>
          <a:stretch>
            <a:fillRect/>
          </a:stretch>
        </p:blipFill>
        <p:spPr bwMode="auto">
          <a:xfrm>
            <a:off x="5962650" y="3505200"/>
            <a:ext cx="2416175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29" name="AutoShape 16"/>
          <p:cNvSpPr>
            <a:spLocks noChangeArrowheads="1"/>
          </p:cNvSpPr>
          <p:nvPr/>
        </p:nvSpPr>
        <p:spPr bwMode="auto">
          <a:xfrm>
            <a:off x="3094038" y="4170363"/>
            <a:ext cx="2938462" cy="896937"/>
          </a:xfrm>
          <a:prstGeom prst="rightArrow">
            <a:avLst>
              <a:gd name="adj1" fmla="val 50093"/>
              <a:gd name="adj2" fmla="val 463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154630" name="Group 4"/>
          <p:cNvGrpSpPr>
            <a:grpSpLocks/>
          </p:cNvGrpSpPr>
          <p:nvPr/>
        </p:nvGrpSpPr>
        <p:grpSpPr bwMode="auto">
          <a:xfrm>
            <a:off x="3592513" y="3683000"/>
            <a:ext cx="1893887" cy="1884363"/>
            <a:chOff x="3689" y="895"/>
            <a:chExt cx="988" cy="983"/>
          </a:xfrm>
        </p:grpSpPr>
        <p:sp>
          <p:nvSpPr>
            <p:cNvPr id="154632" name="Rectangle 5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3" name="Rectangle 6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4" name="Rectangle 7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5" name="Rectangle 8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6" name="Rectangle 9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5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7" name="Rectangle 10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8" name="Rectangle 11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39" name="Rectangle 12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-1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4640" name="Rectangle 13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>
                  <a:latin typeface="Arial" charset="0"/>
                  <a:ea typeface="ＭＳ Ｐゴシック" pitchFamily="34" charset="-128"/>
                </a:rPr>
                <a:t>0</a:t>
              </a:r>
              <a:endParaRPr lang="en-US" sz="2400">
                <a:latin typeface="Arial" charset="0"/>
                <a:ea typeface="ＭＳ Ｐゴシック" pitchFamily="34" charset="-128"/>
              </a:endParaRPr>
            </a:p>
          </p:txBody>
        </p:sp>
      </p:grpSp>
      <p:pic>
        <p:nvPicPr>
          <p:cNvPr id="154631" name="Picture 15"/>
          <p:cNvPicPr>
            <a:picLocks noChangeAspect="1" noChangeArrowheads="1"/>
          </p:cNvPicPr>
          <p:nvPr/>
        </p:nvPicPr>
        <p:blipFill>
          <a:blip r:embed="rId2"/>
          <a:srcRect l="54951" b="57022"/>
          <a:stretch>
            <a:fillRect/>
          </a:stretch>
        </p:blipFill>
        <p:spPr bwMode="auto">
          <a:xfrm>
            <a:off x="701675" y="3529013"/>
            <a:ext cx="2382838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r>
              <a:rPr lang="en-US" sz="3700" smtClean="0"/>
              <a:t>Use of first derivatives for image enhancement: The Gradient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9625" y="2214563"/>
            <a:ext cx="7953375" cy="757237"/>
          </a:xfrm>
        </p:spPr>
        <p:txBody>
          <a:bodyPr/>
          <a:lstStyle/>
          <a:p>
            <a:r>
              <a:rPr lang="en-US" sz="2800" smtClean="0"/>
              <a:t>The </a:t>
            </a:r>
            <a:r>
              <a:rPr lang="en-US" sz="2800" b="1" smtClean="0">
                <a:solidFill>
                  <a:schemeClr val="folHlink"/>
                </a:solidFill>
              </a:rPr>
              <a:t>gradient</a:t>
            </a:r>
            <a:r>
              <a:rPr lang="en-US" sz="2800" smtClean="0"/>
              <a:t> of a function f(x,y) is defined as</a:t>
            </a:r>
          </a:p>
          <a:p>
            <a:endParaRPr lang="en-US" sz="2800" smtClean="0"/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971800" y="3200400"/>
          <a:ext cx="2667000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3" imgW="1143000" imgH="812520" progId="Equation.3">
                  <p:embed/>
                </p:oleObj>
              </mc:Choice>
              <mc:Fallback>
                <p:oleObj name="Equation" r:id="rId3" imgW="1143000" imgH="812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200400"/>
                        <a:ext cx="2667000" cy="189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5"/>
          <p:cNvSpPr>
            <a:spLocks noChangeArrowheads="1"/>
          </p:cNvSpPr>
          <p:nvPr/>
        </p:nvSpPr>
        <p:spPr bwMode="auto">
          <a:xfrm>
            <a:off x="381000" y="1905000"/>
            <a:ext cx="60340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IE"/>
              <a:t>The magnitude of this vector is given by:</a:t>
            </a:r>
          </a:p>
        </p:txBody>
      </p:sp>
      <p:grpSp>
        <p:nvGrpSpPr>
          <p:cNvPr id="33799" name="Group 13"/>
          <p:cNvGrpSpPr>
            <a:grpSpLocks/>
          </p:cNvGrpSpPr>
          <p:nvPr/>
        </p:nvGrpSpPr>
        <p:grpSpPr bwMode="auto">
          <a:xfrm>
            <a:off x="2438400" y="2625725"/>
            <a:ext cx="3505200" cy="2174875"/>
            <a:chOff x="776" y="1251"/>
            <a:chExt cx="2372" cy="1706"/>
          </a:xfrm>
        </p:grpSpPr>
        <p:graphicFrame>
          <p:nvGraphicFramePr>
            <p:cNvPr id="33795" name="Object 7"/>
            <p:cNvGraphicFramePr>
              <a:graphicFrameLocks noChangeAspect="1"/>
            </p:cNvGraphicFramePr>
            <p:nvPr/>
          </p:nvGraphicFramePr>
          <p:xfrm>
            <a:off x="776" y="1251"/>
            <a:ext cx="143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0" name="Equation" r:id="rId3" imgW="939600" imgH="203040" progId="Equation.3">
                    <p:embed/>
                  </p:oleObj>
                </mc:Choice>
                <mc:Fallback>
                  <p:oleObj name="Equation" r:id="rId3" imgW="939600" imgH="2030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" y="1251"/>
                          <a:ext cx="1435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6" name="Object 8"/>
            <p:cNvGraphicFramePr>
              <a:graphicFrameLocks noChangeAspect="1"/>
            </p:cNvGraphicFramePr>
            <p:nvPr/>
          </p:nvGraphicFramePr>
          <p:xfrm>
            <a:off x="1133" y="1562"/>
            <a:ext cx="1280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1" name="Equation" r:id="rId5" imgW="838080" imgH="304560" progId="Equation.3">
                    <p:embed/>
                  </p:oleObj>
                </mc:Choice>
                <mc:Fallback>
                  <p:oleObj name="Equation" r:id="rId5" imgW="838080" imgH="30456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" y="1562"/>
                          <a:ext cx="1280" cy="4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7" name="Object 9"/>
            <p:cNvGraphicFramePr>
              <a:graphicFrameLocks noChangeAspect="1"/>
            </p:cNvGraphicFramePr>
            <p:nvPr/>
          </p:nvGraphicFramePr>
          <p:xfrm>
            <a:off x="1134" y="2028"/>
            <a:ext cx="2014" cy="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12" name="Equation" r:id="rId7" imgW="1320480" imgH="609480" progId="Equation.3">
                    <p:embed/>
                  </p:oleObj>
                </mc:Choice>
                <mc:Fallback>
                  <p:oleObj name="Equation" r:id="rId7" imgW="1320480" imgH="60948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4" y="2028"/>
                          <a:ext cx="2014" cy="9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304800" y="4800600"/>
            <a:ext cx="67611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IE"/>
              <a:t>For practical reasons this can be simplified as:</a:t>
            </a:r>
          </a:p>
        </p:txBody>
      </p:sp>
      <p:graphicFrame>
        <p:nvGraphicFramePr>
          <p:cNvPr id="33794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3124200" y="5486400"/>
          <a:ext cx="23622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Equation" r:id="rId9" imgW="939600" imgH="279360" progId="Equation.3">
                  <p:embed/>
                </p:oleObj>
              </mc:Choice>
              <mc:Fallback>
                <p:oleObj name="Equation" r:id="rId9" imgW="939600" imgH="27936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86400"/>
                        <a:ext cx="2362200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14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  <a:noFill/>
        </p:spPr>
        <p:txBody>
          <a:bodyPr/>
          <a:lstStyle/>
          <a:p>
            <a:r>
              <a:rPr lang="en-US" sz="4000" smtClean="0"/>
              <a:t>Use of first derivatives for image enhancement: The Gradient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301625" y="1919288"/>
            <a:ext cx="83851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/>
              <a:t>There is some debate as to how best to calculate these gradients</a:t>
            </a:r>
            <a:endParaRPr lang="en-US"/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100" smtClean="0"/>
              <a:t>Gradient Operators</a:t>
            </a:r>
          </a:p>
        </p:txBody>
      </p:sp>
      <p:sp>
        <p:nvSpPr>
          <p:cNvPr id="288774" name="Rectangle 6"/>
          <p:cNvSpPr>
            <a:spLocks noChangeArrowheads="1"/>
          </p:cNvSpPr>
          <p:nvPr/>
        </p:nvSpPr>
        <p:spPr bwMode="auto">
          <a:xfrm>
            <a:off x="457200" y="2971800"/>
            <a:ext cx="2805113" cy="5238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folHlink"/>
                </a:solidFill>
              </a:rPr>
              <a:t>Simplest Operator</a:t>
            </a:r>
          </a:p>
        </p:txBody>
      </p:sp>
      <p:pic>
        <p:nvPicPr>
          <p:cNvPr id="34822" name="Picture 7"/>
          <p:cNvPicPr>
            <a:picLocks noChangeAspect="1" noChangeArrowheads="1"/>
          </p:cNvPicPr>
          <p:nvPr/>
        </p:nvPicPr>
        <p:blipFill>
          <a:blip r:embed="rId3"/>
          <a:srcRect l="52190" r="13959" b="62326"/>
          <a:stretch>
            <a:fillRect/>
          </a:stretch>
        </p:blipFill>
        <p:spPr bwMode="auto">
          <a:xfrm>
            <a:off x="5562600" y="3200400"/>
            <a:ext cx="2819400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8776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219200" y="3810000"/>
          <a:ext cx="3276600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4" imgW="1739880" imgH="990360" progId="">
                  <p:embed/>
                </p:oleObj>
              </mc:Choice>
              <mc:Fallback>
                <p:oleObj name="Equation" r:id="rId4" imgW="1739880" imgH="99036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3276600" cy="186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3060700" y="4318000"/>
            <a:ext cx="215900" cy="330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/>
          <a:lstStyle/>
          <a:p>
            <a:endParaRPr lang="en-US" sz="2400"/>
          </a:p>
        </p:txBody>
      </p:sp>
      <p:sp>
        <p:nvSpPr>
          <p:cNvPr id="34824" name="TextBox 8"/>
          <p:cNvSpPr txBox="1">
            <a:spLocks noChangeArrowheads="1"/>
          </p:cNvSpPr>
          <p:nvPr/>
        </p:nvSpPr>
        <p:spPr bwMode="auto">
          <a:xfrm>
            <a:off x="2984500" y="4165600"/>
            <a:ext cx="228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422400" y="4267200"/>
            <a:ext cx="215900" cy="330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/>
          <a:lstStyle/>
          <a:p>
            <a:endParaRPr lang="en-US" sz="2400"/>
          </a:p>
        </p:txBody>
      </p:sp>
      <p:sp>
        <p:nvSpPr>
          <p:cNvPr id="34826" name="TextBox 6"/>
          <p:cNvSpPr txBox="1">
            <a:spLocks noChangeArrowheads="1"/>
          </p:cNvSpPr>
          <p:nvPr/>
        </p:nvSpPr>
        <p:spPr bwMode="auto">
          <a:xfrm>
            <a:off x="1333500" y="4165600"/>
            <a:ext cx="228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000000"/>
                </a:solidFill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  <p:bldP spid="34824" grpId="0"/>
      <p:bldP spid="34825" grpId="0" animBg="1"/>
      <p:bldP spid="3482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smtClean="0"/>
              <a:t>Gradient Operators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457200" y="1828800"/>
            <a:ext cx="2573338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folHlink"/>
                </a:solidFill>
              </a:rPr>
              <a:t>Prewitt Operator</a:t>
            </a:r>
          </a:p>
        </p:txBody>
      </p:sp>
      <p:graphicFrame>
        <p:nvGraphicFramePr>
          <p:cNvPr id="358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533400" y="2743200"/>
          <a:ext cx="363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Equation" r:id="rId3" imgW="2070000" imgH="507960" progId="">
                  <p:embed/>
                </p:oleObj>
              </mc:Choice>
              <mc:Fallback>
                <p:oleObj name="Equation" r:id="rId3" imgW="2070000" imgH="50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3638550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/>
          <a:srcRect l="52190" r="13959" b="62326"/>
          <a:stretch>
            <a:fillRect/>
          </a:stretch>
        </p:blipFill>
        <p:spPr bwMode="auto">
          <a:xfrm>
            <a:off x="5105400" y="2209800"/>
            <a:ext cx="209391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90863" name="Group 47"/>
          <p:cNvGraphicFramePr>
            <a:graphicFrameLocks noGrp="1"/>
          </p:cNvGraphicFramePr>
          <p:nvPr/>
        </p:nvGraphicFramePr>
        <p:xfrm>
          <a:off x="1789113" y="4421188"/>
          <a:ext cx="2347912" cy="1562101"/>
        </p:xfrm>
        <a:graphic>
          <a:graphicData uri="http://schemas.openxmlformats.org/drawingml/2006/table">
            <a:tbl>
              <a:tblPr/>
              <a:tblGrid>
                <a:gridCol w="782637"/>
                <a:gridCol w="782638"/>
                <a:gridCol w="782637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843" name="Object 65"/>
          <p:cNvGraphicFramePr>
            <a:graphicFrameLocks noChangeAspect="1"/>
          </p:cNvGraphicFramePr>
          <p:nvPr/>
        </p:nvGraphicFramePr>
        <p:xfrm>
          <a:off x="4724400" y="4648200"/>
          <a:ext cx="954088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6" imgW="342720" imgH="393480" progId="">
                  <p:embed/>
                </p:oleObj>
              </mc:Choice>
              <mc:Fallback>
                <p:oleObj name="Equation" r:id="rId6" imgW="342720" imgH="393480" progId="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648200"/>
                        <a:ext cx="954088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82" name="Group 66"/>
          <p:cNvGraphicFramePr>
            <a:graphicFrameLocks noGrp="1"/>
          </p:cNvGraphicFramePr>
          <p:nvPr/>
        </p:nvGraphicFramePr>
        <p:xfrm>
          <a:off x="5857875" y="4419600"/>
          <a:ext cx="2347913" cy="1562101"/>
        </p:xfrm>
        <a:graphic>
          <a:graphicData uri="http://schemas.openxmlformats.org/drawingml/2006/table">
            <a:tbl>
              <a:tblPr/>
              <a:tblGrid>
                <a:gridCol w="782638"/>
                <a:gridCol w="782637"/>
                <a:gridCol w="782638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844" name="Object 84"/>
          <p:cNvGraphicFramePr>
            <a:graphicFrameLocks noChangeAspect="1"/>
          </p:cNvGraphicFramePr>
          <p:nvPr/>
        </p:nvGraphicFramePr>
        <p:xfrm>
          <a:off x="646113" y="4622800"/>
          <a:ext cx="95408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Equation" r:id="rId8" imgW="342720" imgH="419040" progId="">
                  <p:embed/>
                </p:oleObj>
              </mc:Choice>
              <mc:Fallback>
                <p:oleObj name="Equation" r:id="rId8" imgW="342720" imgH="419040" progId="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4622800"/>
                        <a:ext cx="954087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901" name="Text Box 85"/>
          <p:cNvSpPr txBox="1">
            <a:spLocks noChangeArrowheads="1"/>
          </p:cNvSpPr>
          <p:nvPr/>
        </p:nvSpPr>
        <p:spPr bwMode="auto">
          <a:xfrm>
            <a:off x="1812925" y="5994400"/>
            <a:ext cx="3597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Arial" charset="0"/>
                <a:cs typeface="Arial" charset="0"/>
              </a:rPr>
              <a:t>Extract horizontal edges</a:t>
            </a:r>
          </a:p>
        </p:txBody>
      </p:sp>
      <p:sp>
        <p:nvSpPr>
          <p:cNvPr id="290902" name="Text Box 86"/>
          <p:cNvSpPr txBox="1">
            <a:spLocks noChangeArrowheads="1"/>
          </p:cNvSpPr>
          <p:nvPr/>
        </p:nvSpPr>
        <p:spPr bwMode="auto">
          <a:xfrm>
            <a:off x="5257800" y="6019800"/>
            <a:ext cx="3597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  <a:cs typeface="Arial" charset="0"/>
              </a:rPr>
              <a:t>Extract vertical edges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901" grpId="0"/>
      <p:bldP spid="29090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868" name="Group 4"/>
          <p:cNvGraphicFramePr>
            <a:graphicFrameLocks noGrp="1"/>
          </p:cNvGraphicFramePr>
          <p:nvPr/>
        </p:nvGraphicFramePr>
        <p:xfrm>
          <a:off x="1871663" y="1830388"/>
          <a:ext cx="2347912" cy="1562101"/>
        </p:xfrm>
        <a:graphic>
          <a:graphicData uri="http://schemas.openxmlformats.org/drawingml/2006/table">
            <a:tbl>
              <a:tblPr/>
              <a:tblGrid>
                <a:gridCol w="782637"/>
                <a:gridCol w="782638"/>
                <a:gridCol w="782637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866" name="Object 22"/>
          <p:cNvGraphicFramePr>
            <a:graphicFrameLocks noChangeAspect="1"/>
          </p:cNvGraphicFramePr>
          <p:nvPr/>
        </p:nvGraphicFramePr>
        <p:xfrm>
          <a:off x="4648200" y="2057400"/>
          <a:ext cx="954088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Equation" r:id="rId3" imgW="342720" imgH="393480" progId="">
                  <p:embed/>
                </p:oleObj>
              </mc:Choice>
              <mc:Fallback>
                <p:oleObj name="Equation" r:id="rId3" imgW="342720" imgH="393480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057400"/>
                        <a:ext cx="954088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87" name="Group 23"/>
          <p:cNvGraphicFramePr>
            <a:graphicFrameLocks noGrp="1"/>
          </p:cNvGraphicFramePr>
          <p:nvPr/>
        </p:nvGraphicFramePr>
        <p:xfrm>
          <a:off x="5940425" y="1828800"/>
          <a:ext cx="2347913" cy="1562101"/>
        </p:xfrm>
        <a:graphic>
          <a:graphicData uri="http://schemas.openxmlformats.org/drawingml/2006/table">
            <a:tbl>
              <a:tblPr/>
              <a:tblGrid>
                <a:gridCol w="782638"/>
                <a:gridCol w="782637"/>
                <a:gridCol w="782638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867" name="Object 41"/>
          <p:cNvGraphicFramePr>
            <a:graphicFrameLocks noChangeAspect="1"/>
          </p:cNvGraphicFramePr>
          <p:nvPr/>
        </p:nvGraphicFramePr>
        <p:xfrm>
          <a:off x="685800" y="2057400"/>
          <a:ext cx="954088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Equation" r:id="rId5" imgW="342720" imgH="419040" progId="">
                  <p:embed/>
                </p:oleObj>
              </mc:Choice>
              <mc:Fallback>
                <p:oleObj name="Equation" r:id="rId5" imgW="342720" imgH="419040" progId="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954088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05" name="Text Box 42"/>
          <p:cNvSpPr txBox="1">
            <a:spLocks noChangeArrowheads="1"/>
          </p:cNvSpPr>
          <p:nvPr/>
        </p:nvSpPr>
        <p:spPr bwMode="auto">
          <a:xfrm>
            <a:off x="1971675" y="3365500"/>
            <a:ext cx="2295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latin typeface="Arial" charset="0"/>
                <a:cs typeface="Arial" charset="0"/>
              </a:rPr>
              <a:t>Extract horizontal edges</a:t>
            </a:r>
          </a:p>
        </p:txBody>
      </p:sp>
      <p:graphicFrame>
        <p:nvGraphicFramePr>
          <p:cNvPr id="36868" name="Object 43"/>
          <p:cNvGraphicFramePr>
            <a:graphicFrameLocks noChangeAspect="1"/>
          </p:cNvGraphicFramePr>
          <p:nvPr/>
        </p:nvGraphicFramePr>
        <p:xfrm>
          <a:off x="457200" y="4683125"/>
          <a:ext cx="49180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Equation" r:id="rId7" imgW="2234880" imgH="507960" progId="">
                  <p:embed/>
                </p:oleObj>
              </mc:Choice>
              <mc:Fallback>
                <p:oleObj name="Equation" r:id="rId7" imgW="2234880" imgH="507960" progId="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683125"/>
                        <a:ext cx="4918075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906" name="Picture 44"/>
          <p:cNvPicPr>
            <a:picLocks noChangeAspect="1" noChangeArrowheads="1"/>
          </p:cNvPicPr>
          <p:nvPr/>
        </p:nvPicPr>
        <p:blipFill>
          <a:blip r:embed="rId9"/>
          <a:srcRect l="52190" r="13959" b="62326"/>
          <a:stretch>
            <a:fillRect/>
          </a:stretch>
        </p:blipFill>
        <p:spPr bwMode="auto">
          <a:xfrm>
            <a:off x="5745163" y="3794125"/>
            <a:ext cx="2581275" cy="236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07" name="AutoShape 45"/>
          <p:cNvSpPr>
            <a:spLocks noChangeArrowheads="1"/>
          </p:cNvSpPr>
          <p:nvPr/>
        </p:nvSpPr>
        <p:spPr bwMode="auto">
          <a:xfrm>
            <a:off x="1501775" y="3886200"/>
            <a:ext cx="3306763" cy="550863"/>
          </a:xfrm>
          <a:prstGeom prst="wedgeRectCallout">
            <a:avLst>
              <a:gd name="adj1" fmla="val 30366"/>
              <a:gd name="adj2" fmla="val 110231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>
                <a:latin typeface="Arial" charset="0"/>
                <a:cs typeface="Arial" charset="0"/>
              </a:rPr>
              <a:t>Emphasize more the current point (x direction)</a:t>
            </a:r>
          </a:p>
        </p:txBody>
      </p:sp>
      <p:sp>
        <p:nvSpPr>
          <p:cNvPr id="36908" name="AutoShape 46"/>
          <p:cNvSpPr>
            <a:spLocks noChangeArrowheads="1"/>
          </p:cNvSpPr>
          <p:nvPr/>
        </p:nvSpPr>
        <p:spPr bwMode="auto">
          <a:xfrm>
            <a:off x="511175" y="5886450"/>
            <a:ext cx="3505200" cy="590550"/>
          </a:xfrm>
          <a:prstGeom prst="wedgeRectCallout">
            <a:avLst>
              <a:gd name="adj1" fmla="val -5074"/>
              <a:gd name="adj2" fmla="val -100806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>
                <a:latin typeface="Arial" charset="0"/>
                <a:cs typeface="Arial" charset="0"/>
              </a:rPr>
              <a:t>Emphasize more the current point (y direction</a:t>
            </a:r>
            <a:r>
              <a:rPr lang="en-US" sz="2000"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36909" name="Text Box 47"/>
          <p:cNvSpPr txBox="1">
            <a:spLocks noChangeArrowheads="1"/>
          </p:cNvSpPr>
          <p:nvPr/>
        </p:nvSpPr>
        <p:spPr bwMode="auto">
          <a:xfrm>
            <a:off x="6248400" y="6124575"/>
            <a:ext cx="18145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latin typeface="Arial" charset="0"/>
                <a:cs typeface="Arial" charset="0"/>
              </a:rPr>
              <a:t>Pixel Arrangement</a:t>
            </a:r>
          </a:p>
        </p:txBody>
      </p:sp>
      <p:sp>
        <p:nvSpPr>
          <p:cNvPr id="36910" name="Rectangle 4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Gradient Operators</a:t>
            </a:r>
          </a:p>
        </p:txBody>
      </p:sp>
      <p:sp>
        <p:nvSpPr>
          <p:cNvPr id="36911" name="Text Box 49"/>
          <p:cNvSpPr txBox="1">
            <a:spLocks noChangeArrowheads="1"/>
          </p:cNvSpPr>
          <p:nvPr/>
        </p:nvSpPr>
        <p:spPr bwMode="auto">
          <a:xfrm>
            <a:off x="6156325" y="3429000"/>
            <a:ext cx="2073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latin typeface="Arial" charset="0"/>
                <a:cs typeface="Arial" charset="0"/>
              </a:rPr>
              <a:t>Extract vertical edges</a:t>
            </a:r>
          </a:p>
        </p:txBody>
      </p:sp>
      <p:sp>
        <p:nvSpPr>
          <p:cNvPr id="292914" name="Rectangle 50"/>
          <p:cNvSpPr>
            <a:spLocks noChangeArrowheads="1"/>
          </p:cNvSpPr>
          <p:nvPr/>
        </p:nvSpPr>
        <p:spPr bwMode="auto">
          <a:xfrm>
            <a:off x="76200" y="1219200"/>
            <a:ext cx="2355850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folHlink"/>
                </a:solidFill>
              </a:rPr>
              <a:t>Sobel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78700" cy="1143000"/>
          </a:xfrm>
        </p:spPr>
        <p:txBody>
          <a:bodyPr/>
          <a:lstStyle/>
          <a:p>
            <a:r>
              <a:rPr lang="en-US" smtClean="0"/>
              <a:t>Sobel Operator: Example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457200" y="1714500"/>
            <a:ext cx="84899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>
                <a:latin typeface="Arial" charset="0"/>
                <a:cs typeface="Arial" charset="0"/>
              </a:rPr>
              <a:t>Sobel filters are typically used for edge detection</a:t>
            </a:r>
            <a:endParaRPr lang="en-US" sz="3200">
              <a:latin typeface="Arial" charset="0"/>
              <a:cs typeface="Arial" charset="0"/>
            </a:endParaRP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/>
          <a:srcRect l="39619" r="20061"/>
          <a:stretch>
            <a:fillRect/>
          </a:stretch>
        </p:blipFill>
        <p:spPr bwMode="auto">
          <a:xfrm>
            <a:off x="3930650" y="1920875"/>
            <a:ext cx="25590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3" name="Picture 8"/>
          <p:cNvPicPr>
            <a:picLocks noChangeAspect="1" noChangeArrowheads="1"/>
          </p:cNvPicPr>
          <p:nvPr/>
        </p:nvPicPr>
        <p:blipFill>
          <a:blip r:embed="rId2"/>
          <a:srcRect r="60181"/>
          <a:stretch>
            <a:fillRect/>
          </a:stretch>
        </p:blipFill>
        <p:spPr bwMode="auto">
          <a:xfrm>
            <a:off x="519113" y="1920875"/>
            <a:ext cx="25273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4" name="AutoShape 9"/>
          <p:cNvSpPr>
            <a:spLocks noChangeArrowheads="1"/>
          </p:cNvSpPr>
          <p:nvPr/>
        </p:nvSpPr>
        <p:spPr bwMode="auto">
          <a:xfrm>
            <a:off x="3071813" y="2924175"/>
            <a:ext cx="831850" cy="523875"/>
          </a:xfrm>
          <a:prstGeom prst="rightArrow">
            <a:avLst>
              <a:gd name="adj1" fmla="val 54009"/>
              <a:gd name="adj2" fmla="val 56443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5655" name="Text Box 10"/>
          <p:cNvSpPr txBox="1">
            <a:spLocks noChangeArrowheads="1"/>
          </p:cNvSpPr>
          <p:nvPr/>
        </p:nvSpPr>
        <p:spPr bwMode="auto">
          <a:xfrm>
            <a:off x="6553200" y="1981200"/>
            <a:ext cx="2287588" cy="241617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n-IE" sz="2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An image of a contact lens which is enhanced in order to make defects more obvious</a:t>
            </a:r>
            <a:endParaRPr lang="en-US" sz="2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2D3EC4D-117F-4717-9250-0452631EFE16}" type="slidenum">
              <a:rPr lang="en-US" sz="1400">
                <a:solidFill>
                  <a:schemeClr val="folHlink"/>
                </a:solidFill>
              </a:rPr>
              <a:pPr algn="r"/>
              <a:t>15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Example: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Intensity Scaling</a:t>
            </a: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3276600" y="2209800"/>
          <a:ext cx="27146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863280" imgH="203040" progId="">
                  <p:embed/>
                </p:oleObj>
              </mc:Choice>
              <mc:Fallback>
                <p:oleObj name="Equation" r:id="rId4" imgW="86328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209800"/>
                        <a:ext cx="2714625" cy="6413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482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6275" y="2971800"/>
            <a:ext cx="38195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2971800"/>
            <a:ext cx="35052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r>
              <a:rPr lang="en-US" sz="4000" smtClean="0"/>
              <a:t>Combining Spatial Enhancement Methods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57200" y="1866900"/>
            <a:ext cx="5291138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Successful image enhancement is typically not achieved using a single operation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Rather we combine a range of techniques in order to achieve a final result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This example will focus on enhancing the bone scan</a:t>
            </a:r>
            <a:endParaRPr lang="en-US" sz="2400">
              <a:latin typeface="Arial" charset="0"/>
              <a:cs typeface="Arial" charset="0"/>
            </a:endParaRPr>
          </a:p>
        </p:txBody>
      </p:sp>
      <p:pic>
        <p:nvPicPr>
          <p:cNvPr id="156676" name="Picture 9"/>
          <p:cNvPicPr>
            <a:picLocks noChangeAspect="1" noChangeArrowheads="1"/>
          </p:cNvPicPr>
          <p:nvPr/>
        </p:nvPicPr>
        <p:blipFill>
          <a:blip r:embed="rId2"/>
          <a:srcRect r="50311" b="50046"/>
          <a:stretch>
            <a:fillRect/>
          </a:stretch>
        </p:blipFill>
        <p:spPr bwMode="auto">
          <a:xfrm>
            <a:off x="5875338" y="1600200"/>
            <a:ext cx="3090862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2"/>
          <a:srcRect r="49304" b="50348"/>
          <a:stretch>
            <a:fillRect/>
          </a:stretch>
        </p:blipFill>
        <p:spPr bwMode="auto">
          <a:xfrm>
            <a:off x="38100" y="685800"/>
            <a:ext cx="1677988" cy="260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28" name="Picture 8"/>
          <p:cNvPicPr>
            <a:picLocks noChangeAspect="1" noChangeArrowheads="1"/>
          </p:cNvPicPr>
          <p:nvPr/>
        </p:nvPicPr>
        <p:blipFill>
          <a:blip r:embed="rId2"/>
          <a:srcRect l="49832" b="50348"/>
          <a:stretch>
            <a:fillRect/>
          </a:stretch>
        </p:blipFill>
        <p:spPr bwMode="auto">
          <a:xfrm>
            <a:off x="2246313" y="1552575"/>
            <a:ext cx="1660525" cy="260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29" name="Picture 9"/>
          <p:cNvPicPr>
            <a:picLocks noChangeAspect="1" noChangeArrowheads="1"/>
          </p:cNvPicPr>
          <p:nvPr/>
        </p:nvPicPr>
        <p:blipFill>
          <a:blip r:embed="rId2"/>
          <a:srcRect t="49713" r="49832"/>
          <a:stretch>
            <a:fillRect/>
          </a:stretch>
        </p:blipFill>
        <p:spPr bwMode="auto">
          <a:xfrm>
            <a:off x="4437063" y="2360613"/>
            <a:ext cx="166052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30" name="Picture 10"/>
          <p:cNvPicPr>
            <a:picLocks noChangeAspect="1" noChangeArrowheads="1"/>
          </p:cNvPicPr>
          <p:nvPr/>
        </p:nvPicPr>
        <p:blipFill>
          <a:blip r:embed="rId2"/>
          <a:srcRect l="49832" t="49744"/>
          <a:stretch>
            <a:fillRect/>
          </a:stretch>
        </p:blipFill>
        <p:spPr bwMode="auto">
          <a:xfrm>
            <a:off x="6629400" y="3176588"/>
            <a:ext cx="1660525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31" name="AutoShape 11"/>
          <p:cNvSpPr>
            <a:spLocks noChangeArrowheads="1"/>
          </p:cNvSpPr>
          <p:nvPr/>
        </p:nvSpPr>
        <p:spPr bwMode="auto">
          <a:xfrm>
            <a:off x="1016000" y="3216275"/>
            <a:ext cx="1227138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2" name="Text Box 12"/>
          <p:cNvSpPr txBox="1">
            <a:spLocks noChangeArrowheads="1"/>
          </p:cNvSpPr>
          <p:nvPr/>
        </p:nvSpPr>
        <p:spPr bwMode="auto">
          <a:xfrm>
            <a:off x="0" y="3678238"/>
            <a:ext cx="2252663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Laplacian filter of bone scan (a)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3" name="AutoShape 13"/>
          <p:cNvSpPr>
            <a:spLocks noChangeArrowheads="1"/>
          </p:cNvSpPr>
          <p:nvPr/>
        </p:nvSpPr>
        <p:spPr bwMode="auto">
          <a:xfrm>
            <a:off x="3241675" y="4076700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4" name="Text Box 14"/>
          <p:cNvSpPr txBox="1">
            <a:spLocks noChangeArrowheads="1"/>
          </p:cNvSpPr>
          <p:nvPr/>
        </p:nvSpPr>
        <p:spPr bwMode="auto">
          <a:xfrm>
            <a:off x="2124075" y="4537075"/>
            <a:ext cx="2368550" cy="1190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Sharpened version of bone scan achieved by subtracting (a) and (b)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6" name="Text Box 16"/>
          <p:cNvSpPr txBox="1">
            <a:spLocks noChangeArrowheads="1"/>
          </p:cNvSpPr>
          <p:nvPr/>
        </p:nvSpPr>
        <p:spPr bwMode="auto">
          <a:xfrm>
            <a:off x="4346575" y="5351463"/>
            <a:ext cx="2335213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Sobel filter of bone scan (a)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7708" name="Text Box 17"/>
          <p:cNvSpPr txBox="1">
            <a:spLocks noChangeArrowheads="1"/>
          </p:cNvSpPr>
          <p:nvPr/>
        </p:nvSpPr>
        <p:spPr bwMode="auto">
          <a:xfrm>
            <a:off x="600075" y="3225800"/>
            <a:ext cx="463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(a)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8" name="Text Box 18"/>
          <p:cNvSpPr txBox="1">
            <a:spLocks noChangeArrowheads="1"/>
          </p:cNvSpPr>
          <p:nvPr/>
        </p:nvSpPr>
        <p:spPr bwMode="auto">
          <a:xfrm>
            <a:off x="2803525" y="4092575"/>
            <a:ext cx="476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(b)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39" name="Text Box 19"/>
          <p:cNvSpPr txBox="1">
            <a:spLocks noChangeArrowheads="1"/>
          </p:cNvSpPr>
          <p:nvPr/>
        </p:nvSpPr>
        <p:spPr bwMode="auto">
          <a:xfrm>
            <a:off x="5019675" y="4900613"/>
            <a:ext cx="463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(c)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40" name="Text Box 20"/>
          <p:cNvSpPr txBox="1">
            <a:spLocks noChangeArrowheads="1"/>
          </p:cNvSpPr>
          <p:nvPr/>
        </p:nvSpPr>
        <p:spPr bwMode="auto">
          <a:xfrm>
            <a:off x="7224713" y="5716588"/>
            <a:ext cx="476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(d)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42" name="AutoShape 22"/>
          <p:cNvSpPr>
            <a:spLocks noChangeArrowheads="1"/>
          </p:cNvSpPr>
          <p:nvPr/>
        </p:nvSpPr>
        <p:spPr bwMode="auto">
          <a:xfrm>
            <a:off x="7632700" y="5710238"/>
            <a:ext cx="1684338" cy="441325"/>
          </a:xfrm>
          <a:prstGeom prst="rightArrow">
            <a:avLst>
              <a:gd name="adj1" fmla="val 50000"/>
              <a:gd name="adj2" fmla="val 954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7943" name="AutoShape 23"/>
          <p:cNvSpPr>
            <a:spLocks noChangeArrowheads="1"/>
          </p:cNvSpPr>
          <p:nvPr/>
        </p:nvSpPr>
        <p:spPr bwMode="auto">
          <a:xfrm>
            <a:off x="5429250" y="4908550"/>
            <a:ext cx="1196975" cy="441325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95958" name="Rectangle 22"/>
          <p:cNvSpPr>
            <a:spLocks noChangeArrowheads="1"/>
          </p:cNvSpPr>
          <p:nvPr/>
        </p:nvSpPr>
        <p:spPr bwMode="auto">
          <a:xfrm>
            <a:off x="2924175" y="0"/>
            <a:ext cx="6219825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2"/>
                </a:solidFill>
              </a:rPr>
              <a:t>Combining Spatial Enhancement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1" grpId="0" animBg="1"/>
      <p:bldP spid="337932" grpId="0"/>
      <p:bldP spid="337933" grpId="0" animBg="1"/>
      <p:bldP spid="337934" grpId="0"/>
      <p:bldP spid="337936" grpId="0"/>
      <p:bldP spid="337938" grpId="0"/>
      <p:bldP spid="337939" grpId="0"/>
      <p:bldP spid="337940" grpId="0"/>
      <p:bldP spid="337942" grpId="0" animBg="1"/>
      <p:bldP spid="33794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3122" name="Rectangle 18"/>
          <p:cNvSpPr>
            <a:spLocks noChangeArrowheads="1"/>
          </p:cNvSpPr>
          <p:nvPr/>
        </p:nvSpPr>
        <p:spPr bwMode="auto">
          <a:xfrm>
            <a:off x="2924175" y="0"/>
            <a:ext cx="6219825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2"/>
                </a:solidFill>
              </a:rPr>
              <a:t>Combining Spatial Enhancement Methods</a:t>
            </a:r>
          </a:p>
        </p:txBody>
      </p:sp>
      <p:pic>
        <p:nvPicPr>
          <p:cNvPr id="325637" name="Picture 5"/>
          <p:cNvPicPr>
            <a:picLocks noChangeAspect="1" noChangeArrowheads="1"/>
          </p:cNvPicPr>
          <p:nvPr/>
        </p:nvPicPr>
        <p:blipFill>
          <a:blip r:embed="rId2"/>
          <a:srcRect l="49542" t="49515"/>
          <a:stretch>
            <a:fillRect/>
          </a:stretch>
        </p:blipFill>
        <p:spPr bwMode="auto">
          <a:xfrm>
            <a:off x="7351713" y="1214438"/>
            <a:ext cx="1662112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5641" name="Picture 9"/>
          <p:cNvPicPr>
            <a:picLocks noChangeAspect="1" noChangeArrowheads="1"/>
          </p:cNvPicPr>
          <p:nvPr/>
        </p:nvPicPr>
        <p:blipFill>
          <a:blip r:embed="rId2"/>
          <a:srcRect t="49545" r="50603"/>
          <a:stretch>
            <a:fillRect/>
          </a:stretch>
        </p:blipFill>
        <p:spPr bwMode="auto">
          <a:xfrm>
            <a:off x="5168900" y="2222500"/>
            <a:ext cx="1627188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5642" name="Picture 10"/>
          <p:cNvPicPr>
            <a:picLocks noChangeAspect="1" noChangeArrowheads="1"/>
          </p:cNvPicPr>
          <p:nvPr/>
        </p:nvPicPr>
        <p:blipFill>
          <a:blip r:embed="rId2"/>
          <a:srcRect l="49542" b="50151"/>
          <a:stretch>
            <a:fillRect/>
          </a:stretch>
        </p:blipFill>
        <p:spPr bwMode="auto">
          <a:xfrm>
            <a:off x="2952750" y="2679700"/>
            <a:ext cx="1662113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7" name="Picture 11"/>
          <p:cNvPicPr>
            <a:picLocks noChangeAspect="1" noChangeArrowheads="1"/>
          </p:cNvPicPr>
          <p:nvPr/>
        </p:nvPicPr>
        <p:blipFill>
          <a:blip r:embed="rId2"/>
          <a:srcRect r="49591" b="49879"/>
          <a:stretch>
            <a:fillRect/>
          </a:stretch>
        </p:blipFill>
        <p:spPr bwMode="auto">
          <a:xfrm>
            <a:off x="738188" y="3378200"/>
            <a:ext cx="1660525" cy="262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5644" name="AutoShape 12"/>
          <p:cNvSpPr>
            <a:spLocks noChangeArrowheads="1"/>
          </p:cNvSpPr>
          <p:nvPr/>
        </p:nvSpPr>
        <p:spPr bwMode="auto">
          <a:xfrm>
            <a:off x="1746250" y="3006725"/>
            <a:ext cx="1274763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45" name="Text Box 13"/>
          <p:cNvSpPr txBox="1">
            <a:spLocks noChangeArrowheads="1"/>
          </p:cNvSpPr>
          <p:nvPr/>
        </p:nvSpPr>
        <p:spPr bwMode="auto">
          <a:xfrm>
            <a:off x="665163" y="2159000"/>
            <a:ext cx="2363787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The product of (c) and (e) which will be used as a mask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46" name="AutoShape 14"/>
          <p:cNvSpPr>
            <a:spLocks noChangeArrowheads="1"/>
          </p:cNvSpPr>
          <p:nvPr/>
        </p:nvSpPr>
        <p:spPr bwMode="auto">
          <a:xfrm>
            <a:off x="3906838" y="2305050"/>
            <a:ext cx="1227137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47" name="Text Box 15"/>
          <p:cNvSpPr txBox="1">
            <a:spLocks noChangeArrowheads="1"/>
          </p:cNvSpPr>
          <p:nvPr/>
        </p:nvSpPr>
        <p:spPr bwMode="auto">
          <a:xfrm>
            <a:off x="2968625" y="1439863"/>
            <a:ext cx="22542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Sharpened image which is sum of (a) and (f)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49" name="Text Box 17"/>
          <p:cNvSpPr txBox="1">
            <a:spLocks noChangeArrowheads="1"/>
          </p:cNvSpPr>
          <p:nvPr/>
        </p:nvSpPr>
        <p:spPr bwMode="auto">
          <a:xfrm>
            <a:off x="5176838" y="919163"/>
            <a:ext cx="224790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Result of applying a power-law trans. to (g)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8733" name="Text Box 18"/>
          <p:cNvSpPr txBox="1">
            <a:spLocks noChangeArrowheads="1"/>
          </p:cNvSpPr>
          <p:nvPr/>
        </p:nvSpPr>
        <p:spPr bwMode="auto">
          <a:xfrm>
            <a:off x="1328738" y="3016250"/>
            <a:ext cx="463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(e)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51" name="Text Box 19"/>
          <p:cNvSpPr txBox="1">
            <a:spLocks noChangeArrowheads="1"/>
          </p:cNvSpPr>
          <p:nvPr/>
        </p:nvSpPr>
        <p:spPr bwMode="auto">
          <a:xfrm>
            <a:off x="3532188" y="2333625"/>
            <a:ext cx="412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(f)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52" name="Text Box 20"/>
          <p:cNvSpPr txBox="1">
            <a:spLocks noChangeArrowheads="1"/>
          </p:cNvSpPr>
          <p:nvPr/>
        </p:nvSpPr>
        <p:spPr bwMode="auto">
          <a:xfrm>
            <a:off x="5748338" y="1876425"/>
            <a:ext cx="476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(g)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53" name="Text Box 21"/>
          <p:cNvSpPr txBox="1">
            <a:spLocks noChangeArrowheads="1"/>
          </p:cNvSpPr>
          <p:nvPr/>
        </p:nvSpPr>
        <p:spPr bwMode="auto">
          <a:xfrm>
            <a:off x="7953375" y="914400"/>
            <a:ext cx="476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>
                <a:latin typeface="Arial" charset="0"/>
                <a:ea typeface="ＭＳ Ｐゴシック" pitchFamily="34" charset="-128"/>
              </a:rPr>
              <a:t>(h)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8737" name="AutoShape 22"/>
          <p:cNvSpPr>
            <a:spLocks noChangeArrowheads="1"/>
          </p:cNvSpPr>
          <p:nvPr/>
        </p:nvSpPr>
        <p:spPr bwMode="auto">
          <a:xfrm>
            <a:off x="-609600" y="5511800"/>
            <a:ext cx="1400175" cy="441325"/>
          </a:xfrm>
          <a:prstGeom prst="rightArrow">
            <a:avLst>
              <a:gd name="adj1" fmla="val 50000"/>
              <a:gd name="adj2" fmla="val 79317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8738" name="Text Box 23"/>
          <p:cNvSpPr txBox="1">
            <a:spLocks noChangeArrowheads="1"/>
          </p:cNvSpPr>
          <p:nvPr/>
        </p:nvSpPr>
        <p:spPr bwMode="auto">
          <a:xfrm>
            <a:off x="679450" y="5911850"/>
            <a:ext cx="2744788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E" sz="1800">
                <a:latin typeface="Arial" charset="0"/>
                <a:ea typeface="ＭＳ Ｐゴシック" pitchFamily="34" charset="-128"/>
              </a:rPr>
              <a:t>Image (d) smoothed with a 5*5 averaging filter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325657" name="AutoShape 25"/>
          <p:cNvSpPr>
            <a:spLocks noChangeArrowheads="1"/>
          </p:cNvSpPr>
          <p:nvPr/>
        </p:nvSpPr>
        <p:spPr bwMode="auto">
          <a:xfrm>
            <a:off x="6172200" y="1843088"/>
            <a:ext cx="1227138" cy="441325"/>
          </a:xfrm>
          <a:prstGeom prst="rightArrow">
            <a:avLst>
              <a:gd name="adj1" fmla="val 50000"/>
              <a:gd name="adj2" fmla="val 6951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44" grpId="0" animBg="1"/>
      <p:bldP spid="325645" grpId="0"/>
      <p:bldP spid="325646" grpId="0" animBg="1"/>
      <p:bldP spid="325647" grpId="0"/>
      <p:bldP spid="325649" grpId="0"/>
      <p:bldP spid="325651" grpId="0"/>
      <p:bldP spid="325652" grpId="0"/>
      <p:bldP spid="325653" grpId="0"/>
      <p:bldP spid="32565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4131" name="Rectangle 3"/>
          <p:cNvSpPr>
            <a:spLocks noChangeArrowheads="1"/>
          </p:cNvSpPr>
          <p:nvPr/>
        </p:nvSpPr>
        <p:spPr bwMode="auto">
          <a:xfrm>
            <a:off x="2924175" y="0"/>
            <a:ext cx="6219825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2"/>
                </a:solidFill>
              </a:rPr>
              <a:t>Combining Spatial Enhancement Methods</a:t>
            </a:r>
          </a:p>
        </p:txBody>
      </p:sp>
      <p:sp>
        <p:nvSpPr>
          <p:cNvPr id="159748" name="Rectangle 3"/>
          <p:cNvSpPr>
            <a:spLocks noChangeArrowheads="1"/>
          </p:cNvSpPr>
          <p:nvPr/>
        </p:nvSpPr>
        <p:spPr bwMode="auto">
          <a:xfrm>
            <a:off x="533400" y="685800"/>
            <a:ext cx="82296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/>
              <a:t>Compare the original and final images</a:t>
            </a:r>
            <a:endParaRPr lang="en-US" sz="3200"/>
          </a:p>
        </p:txBody>
      </p:sp>
      <p:pic>
        <p:nvPicPr>
          <p:cNvPr id="159749" name="Picture 4"/>
          <p:cNvPicPr>
            <a:picLocks noChangeAspect="1" noChangeArrowheads="1"/>
          </p:cNvPicPr>
          <p:nvPr/>
        </p:nvPicPr>
        <p:blipFill>
          <a:blip r:embed="rId2"/>
          <a:srcRect l="50072" t="49881"/>
          <a:stretch>
            <a:fillRect/>
          </a:stretch>
        </p:blipFill>
        <p:spPr bwMode="auto">
          <a:xfrm>
            <a:off x="5140325" y="1422400"/>
            <a:ext cx="28622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0" name="Picture 8"/>
          <p:cNvPicPr>
            <a:picLocks noChangeAspect="1" noChangeArrowheads="1"/>
          </p:cNvPicPr>
          <p:nvPr/>
        </p:nvPicPr>
        <p:blipFill>
          <a:blip r:embed="rId3"/>
          <a:srcRect r="50311" b="50046"/>
          <a:stretch>
            <a:fillRect/>
          </a:stretch>
        </p:blipFill>
        <p:spPr bwMode="auto">
          <a:xfrm>
            <a:off x="852488" y="1427163"/>
            <a:ext cx="2862262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51" name="AutoShape 9"/>
          <p:cNvSpPr>
            <a:spLocks noChangeArrowheads="1"/>
          </p:cNvSpPr>
          <p:nvPr/>
        </p:nvSpPr>
        <p:spPr bwMode="auto">
          <a:xfrm>
            <a:off x="3798888" y="3516313"/>
            <a:ext cx="1274762" cy="441325"/>
          </a:xfrm>
          <a:prstGeom prst="rightArrow">
            <a:avLst>
              <a:gd name="adj1" fmla="val 50000"/>
              <a:gd name="adj2" fmla="val 7221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87C9FC-34DA-41B4-934C-9A54420D6845}" type="slidenum">
              <a:rPr lang="en-US" sz="1400">
                <a:solidFill>
                  <a:schemeClr val="folHlink"/>
                </a:solidFill>
              </a:rPr>
              <a:pPr algn="r"/>
              <a:t>154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Acknowledgements</a:t>
            </a:r>
          </a:p>
        </p:txBody>
      </p:sp>
      <p:sp>
        <p:nvSpPr>
          <p:cNvPr id="16077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1600"/>
              <a:t>Digital Image Processing”, Rafael C. Gonzalez &amp; Richard E. Woods, Addison-Wesley, 2002</a:t>
            </a:r>
            <a:r>
              <a:rPr lang="en-US" sz="1600"/>
              <a:t>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/>
              <a:t>Peters, Richard Alan, II, Lectures on Image Processing, Vanderbilt University, Nashville, TN, April 2008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SimSun" pitchFamily="2" charset="-122"/>
              </a:rPr>
              <a:t>Brian Mac Namee, Digitial Image Processing, School of Computing, Dublin Institute of Technology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SimSun" pitchFamily="2" charset="-122"/>
              </a:rPr>
              <a:t>Computer Vision for Computer Graphics, Mark Borg</a:t>
            </a:r>
          </a:p>
        </p:txBody>
      </p:sp>
      <p:sp>
        <p:nvSpPr>
          <p:cNvPr id="160773" name="Rectangle 8"/>
          <p:cNvSpPr>
            <a:spLocks noChangeArrowheads="1"/>
          </p:cNvSpPr>
          <p:nvPr/>
        </p:nvSpPr>
        <p:spPr bwMode="auto">
          <a:xfrm rot="-5400000">
            <a:off x="-1981200" y="4267200"/>
            <a:ext cx="426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>
                <a:solidFill>
                  <a:srgbClr val="000000"/>
                </a:solidFill>
              </a:rPr>
              <a:t>Material in these slides has been taken from, the following resources</a:t>
            </a:r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C8D6392-0643-416C-B86F-093339D9EC29}" type="slidenum">
              <a:rPr lang="en-US" sz="1400">
                <a:solidFill>
                  <a:schemeClr val="folHlink"/>
                </a:solidFill>
              </a:rPr>
              <a:pPr algn="r"/>
              <a:t>16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Point Processing Example: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Thresholding</a:t>
            </a:r>
          </a:p>
        </p:txBody>
      </p:sp>
      <p:sp>
        <p:nvSpPr>
          <p:cNvPr id="50180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Segmentation of an object of interest from a background</a:t>
            </a:r>
            <a:endParaRPr lang="en-US" sz="3200"/>
          </a:p>
        </p:txBody>
      </p:sp>
      <p:pic>
        <p:nvPicPr>
          <p:cNvPr id="50181" name="Picture 4" descr="Mo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538" y="2938463"/>
            <a:ext cx="2655887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882" name="Picture 5" descr="ThresholdedMo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2940050"/>
            <a:ext cx="26670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3" name="Group 23"/>
          <p:cNvGrpSpPr>
            <a:grpSpLocks/>
          </p:cNvGrpSpPr>
          <p:nvPr/>
        </p:nvGrpSpPr>
        <p:grpSpPr bwMode="auto">
          <a:xfrm>
            <a:off x="3298825" y="3443288"/>
            <a:ext cx="2919413" cy="2073275"/>
            <a:chOff x="2039" y="2487"/>
            <a:chExt cx="1839" cy="1306"/>
          </a:xfrm>
        </p:grpSpPr>
        <p:sp>
          <p:nvSpPr>
            <p:cNvPr id="50184" name="AutoShape 16"/>
            <p:cNvSpPr>
              <a:spLocks noChangeArrowheads="1"/>
            </p:cNvSpPr>
            <p:nvPr/>
          </p:nvSpPr>
          <p:spPr bwMode="auto">
            <a:xfrm>
              <a:off x="2057" y="2487"/>
              <a:ext cx="1821" cy="1306"/>
            </a:xfrm>
            <a:prstGeom prst="rightArrow">
              <a:avLst>
                <a:gd name="adj1" fmla="val 50000"/>
                <a:gd name="adj2" fmla="val 34858"/>
              </a:avLst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0185" name="Text Box 8"/>
            <p:cNvSpPr txBox="1">
              <a:spLocks noChangeArrowheads="1"/>
            </p:cNvSpPr>
            <p:nvPr/>
          </p:nvSpPr>
          <p:spPr bwMode="auto">
            <a:xfrm>
              <a:off x="2039" y="3021"/>
              <a:ext cx="35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rPr>
                <a:t>s = </a:t>
              </a:r>
              <a:endParaRPr lang="en-US" sz="1800">
                <a:solidFill>
                  <a:schemeClr val="bg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0186" name="AutoShape 9"/>
            <p:cNvSpPr>
              <a:spLocks/>
            </p:cNvSpPr>
            <p:nvPr/>
          </p:nvSpPr>
          <p:spPr bwMode="auto">
            <a:xfrm>
              <a:off x="2315" y="2849"/>
              <a:ext cx="175" cy="576"/>
            </a:xfrm>
            <a:prstGeom prst="leftBrace">
              <a:avLst>
                <a:gd name="adj1" fmla="val 27429"/>
                <a:gd name="adj2" fmla="val 50000"/>
              </a:avLst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50187" name="Group 14"/>
            <p:cNvGrpSpPr>
              <a:grpSpLocks/>
            </p:cNvGrpSpPr>
            <p:nvPr/>
          </p:nvGrpSpPr>
          <p:grpSpPr bwMode="auto">
            <a:xfrm>
              <a:off x="2394" y="2892"/>
              <a:ext cx="1339" cy="490"/>
              <a:chOff x="2639" y="2787"/>
              <a:chExt cx="1339" cy="490"/>
            </a:xfrm>
          </p:grpSpPr>
          <p:sp>
            <p:nvSpPr>
              <p:cNvPr id="50188" name="Text Box 10"/>
              <p:cNvSpPr txBox="1">
                <a:spLocks noChangeArrowheads="1"/>
              </p:cNvSpPr>
              <p:nvPr/>
            </p:nvSpPr>
            <p:spPr bwMode="auto">
              <a:xfrm>
                <a:off x="2639" y="2788"/>
                <a:ext cx="316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IE" sz="18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</a:rPr>
                  <a:t>1.0</a:t>
                </a:r>
                <a:endParaRPr lang="en-US" sz="18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0189" name="Text Box 11"/>
              <p:cNvSpPr txBox="1">
                <a:spLocks noChangeArrowheads="1"/>
              </p:cNvSpPr>
              <p:nvPr/>
            </p:nvSpPr>
            <p:spPr bwMode="auto">
              <a:xfrm>
                <a:off x="2639" y="3045"/>
                <a:ext cx="316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IE" sz="18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</a:rPr>
                  <a:t>0.0</a:t>
                </a:r>
                <a:endParaRPr lang="en-US" sz="18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0190" name="Text Box 12"/>
              <p:cNvSpPr txBox="1">
                <a:spLocks noChangeArrowheads="1"/>
              </p:cNvSpPr>
              <p:nvPr/>
            </p:nvSpPr>
            <p:spPr bwMode="auto">
              <a:xfrm>
                <a:off x="2974" y="3046"/>
                <a:ext cx="1004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IE" sz="18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</a:rPr>
                  <a:t>r &lt;= threshold</a:t>
                </a:r>
                <a:endParaRPr lang="en-US" sz="18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0191" name="Text Box 13"/>
              <p:cNvSpPr txBox="1">
                <a:spLocks noChangeArrowheads="1"/>
              </p:cNvSpPr>
              <p:nvPr/>
            </p:nvSpPr>
            <p:spPr bwMode="auto">
              <a:xfrm>
                <a:off x="2974" y="2787"/>
                <a:ext cx="100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IE" sz="18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</a:rPr>
                  <a:t>r  &gt;  threshold</a:t>
                </a:r>
                <a:endParaRPr lang="en-US" sz="18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3203F82-205E-4464-9203-8D24CADFD23F}" type="slidenum">
              <a:rPr lang="en-US" sz="1400">
                <a:solidFill>
                  <a:schemeClr val="folHlink"/>
                </a:solidFill>
              </a:rPr>
              <a:pPr algn="r"/>
              <a:t>17</a:t>
            </a:fld>
            <a:endParaRPr lang="en-US" sz="1400">
              <a:solidFill>
                <a:schemeClr val="folHlink"/>
              </a:solidFill>
            </a:endParaRPr>
          </a:p>
        </p:txBody>
      </p:sp>
      <p:grpSp>
        <p:nvGrpSpPr>
          <p:cNvPr id="51203" name="Group 126"/>
          <p:cNvGrpSpPr>
            <a:grpSpLocks/>
          </p:cNvGrpSpPr>
          <p:nvPr/>
        </p:nvGrpSpPr>
        <p:grpSpPr bwMode="auto">
          <a:xfrm>
            <a:off x="457200" y="3429000"/>
            <a:ext cx="4929188" cy="1138238"/>
            <a:chOff x="1526" y="3170"/>
            <a:chExt cx="3105" cy="717"/>
          </a:xfrm>
        </p:grpSpPr>
        <p:sp>
          <p:nvSpPr>
            <p:cNvPr id="51206" name="Text Box 118"/>
            <p:cNvSpPr txBox="1">
              <a:spLocks noChangeArrowheads="1"/>
            </p:cNvSpPr>
            <p:nvPr/>
          </p:nvSpPr>
          <p:spPr bwMode="auto">
            <a:xfrm>
              <a:off x="1526" y="3346"/>
              <a:ext cx="517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3200" i="1">
                  <a:ea typeface="ＭＳ Ｐゴシック" pitchFamily="34" charset="-128"/>
                  <a:cs typeface="Times New Roman" pitchFamily="18" charset="0"/>
                </a:rPr>
                <a:t>s = </a:t>
              </a:r>
              <a:endParaRPr lang="en-US" sz="3200" i="1">
                <a:ea typeface="ＭＳ Ｐゴシック" pitchFamily="34" charset="-128"/>
                <a:cs typeface="Times New Roman" pitchFamily="18" charset="0"/>
              </a:endParaRPr>
            </a:p>
          </p:txBody>
        </p:sp>
        <p:sp>
          <p:nvSpPr>
            <p:cNvPr id="51207" name="AutoShape 119"/>
            <p:cNvSpPr>
              <a:spLocks/>
            </p:cNvSpPr>
            <p:nvPr/>
          </p:nvSpPr>
          <p:spPr bwMode="auto">
            <a:xfrm>
              <a:off x="2089" y="3209"/>
              <a:ext cx="175" cy="638"/>
            </a:xfrm>
            <a:prstGeom prst="leftBrace">
              <a:avLst>
                <a:gd name="adj1" fmla="val 30381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51208" name="Group 125"/>
            <p:cNvGrpSpPr>
              <a:grpSpLocks/>
            </p:cNvGrpSpPr>
            <p:nvPr/>
          </p:nvGrpSpPr>
          <p:grpSpPr bwMode="auto">
            <a:xfrm>
              <a:off x="2218" y="3170"/>
              <a:ext cx="2413" cy="717"/>
              <a:chOff x="2218" y="3170"/>
              <a:chExt cx="2413" cy="717"/>
            </a:xfrm>
          </p:grpSpPr>
          <p:sp>
            <p:nvSpPr>
              <p:cNvPr id="51209" name="Text Box 123"/>
              <p:cNvSpPr txBox="1">
                <a:spLocks noChangeArrowheads="1"/>
              </p:cNvSpPr>
              <p:nvPr/>
            </p:nvSpPr>
            <p:spPr bwMode="auto">
              <a:xfrm>
                <a:off x="2218" y="3522"/>
                <a:ext cx="2378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E" sz="3200" i="1">
                    <a:ea typeface="ＭＳ Ｐゴシック" pitchFamily="34" charset="-128"/>
                    <a:cs typeface="Times New Roman" pitchFamily="18" charset="0"/>
                  </a:rPr>
                  <a:t>0.0    r &lt;= threshold</a:t>
                </a:r>
                <a:endParaRPr lang="en-US" sz="3200" i="1">
                  <a:ea typeface="ＭＳ Ｐゴシック" pitchFamily="34" charset="-128"/>
                  <a:cs typeface="Times New Roman" pitchFamily="18" charset="0"/>
                </a:endParaRPr>
              </a:p>
            </p:txBody>
          </p:sp>
          <p:sp>
            <p:nvSpPr>
              <p:cNvPr id="51210" name="Text Box 124"/>
              <p:cNvSpPr txBox="1">
                <a:spLocks noChangeArrowheads="1"/>
              </p:cNvSpPr>
              <p:nvPr/>
            </p:nvSpPr>
            <p:spPr bwMode="auto">
              <a:xfrm>
                <a:off x="2218" y="3170"/>
                <a:ext cx="2413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E" sz="3200" i="1">
                    <a:ea typeface="ＭＳ Ｐゴシック" pitchFamily="34" charset="-128"/>
                    <a:cs typeface="Times New Roman" pitchFamily="18" charset="0"/>
                  </a:rPr>
                  <a:t>1.0    r  &gt;  threshold</a:t>
                </a:r>
                <a:endParaRPr lang="en-US" sz="3200" i="1">
                  <a:ea typeface="ＭＳ Ｐゴシック" pitchFamily="34" charset="-128"/>
                  <a:cs typeface="Times New Roman" pitchFamily="18" charset="0"/>
                </a:endParaRPr>
              </a:p>
            </p:txBody>
          </p:sp>
        </p:grpSp>
      </p:grp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000">
                <a:solidFill>
                  <a:schemeClr val="tx2"/>
                </a:solidFill>
                <a:ea typeface="SimSun" pitchFamily="2" charset="-122"/>
              </a:rPr>
              <a:t>Point Processing Example:</a:t>
            </a:r>
            <a:br>
              <a:rPr lang="en-US" altLang="zh-CN" sz="4000">
                <a:solidFill>
                  <a:schemeClr val="tx2"/>
                </a:solidFill>
                <a:ea typeface="SimSun" pitchFamily="2" charset="-122"/>
              </a:rPr>
            </a:br>
            <a:r>
              <a:rPr lang="en-US" altLang="zh-CN" sz="4000">
                <a:solidFill>
                  <a:schemeClr val="tx2"/>
                </a:solidFill>
                <a:ea typeface="SimSun" pitchFamily="2" charset="-122"/>
              </a:rPr>
              <a:t>Thresholding</a:t>
            </a:r>
          </a:p>
        </p:txBody>
      </p:sp>
      <p:pic>
        <p:nvPicPr>
          <p:cNvPr id="664588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2286000"/>
            <a:ext cx="37242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33E689D-9273-4C86-8A14-C8C1949B40C5}" type="slidenum">
              <a:rPr lang="en-US" sz="1400">
                <a:solidFill>
                  <a:schemeClr val="folHlink"/>
                </a:solidFill>
              </a:rPr>
              <a:pPr algn="r"/>
              <a:t>18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Logarithmic Transformations</a:t>
            </a:r>
          </a:p>
        </p:txBody>
      </p:sp>
      <p:sp>
        <p:nvSpPr>
          <p:cNvPr id="6149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The general form of the log transformation is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The log transformation maps a narrow range of low input grey level values into a wider range of output values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The inverse log transformation performs the opposite transformation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3429000" y="2590800"/>
          <a:ext cx="25146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4" imgW="1002960" imgH="203040" progId="">
                  <p:embed/>
                </p:oleObj>
              </mc:Choice>
              <mc:Fallback>
                <p:oleObj name="Equation" r:id="rId4" imgW="100296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90800"/>
                        <a:ext cx="2514600" cy="509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A21C3E5-D40E-45ED-B9F7-DCE5618E0ECA}" type="slidenum">
              <a:rPr lang="en-US" sz="1400">
                <a:solidFill>
                  <a:schemeClr val="folHlink"/>
                </a:solidFill>
              </a:rPr>
              <a:pPr algn="r"/>
              <a:t>19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Logarithmic Transformations</a:t>
            </a:r>
          </a:p>
        </p:txBody>
      </p:sp>
      <p:sp>
        <p:nvSpPr>
          <p:cNvPr id="52228" name="Rectangle 1027"/>
          <p:cNvSpPr>
            <a:spLocks noChangeArrowheads="1"/>
          </p:cNvSpPr>
          <p:nvPr/>
        </p:nvSpPr>
        <p:spPr bwMode="auto">
          <a:xfrm>
            <a:off x="609600" y="1676400"/>
            <a:ext cx="4648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 b="1">
                <a:solidFill>
                  <a:schemeClr val="folHlink"/>
                </a:solidFill>
              </a:rPr>
              <a:t>Properties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For lower amplitudes of input image the range of gray levels is expanded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For higher amplitudes of input image the range of gray levels is compressed</a:t>
            </a: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2362200"/>
            <a:ext cx="354647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8B59537-3406-41D3-9D36-9D592B87AF41}" type="slidenum">
              <a:rPr lang="en-US" sz="1400">
                <a:solidFill>
                  <a:schemeClr val="folHlink"/>
                </a:solidFill>
              </a:rPr>
              <a:pPr algn="r"/>
              <a:t>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Image Enhancement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/>
          <a:srcRect l="19388" b="50227"/>
          <a:stretch>
            <a:fillRect/>
          </a:stretch>
        </p:blipFill>
        <p:spPr bwMode="auto">
          <a:xfrm>
            <a:off x="838200" y="2057400"/>
            <a:ext cx="7543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F3816B-2DF8-4BFF-9ACA-19C6E6F30CCE}" type="slidenum">
              <a:rPr lang="en-US" sz="1400">
                <a:solidFill>
                  <a:schemeClr val="folHlink"/>
                </a:solidFill>
              </a:rPr>
              <a:pPr algn="r"/>
              <a:t>20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Logarithmic Transformations</a:t>
            </a:r>
          </a:p>
        </p:txBody>
      </p:sp>
      <p:sp>
        <p:nvSpPr>
          <p:cNvPr id="53252" name="Rectangle 1027"/>
          <p:cNvSpPr>
            <a:spLocks noChangeArrowheads="1"/>
          </p:cNvSpPr>
          <p:nvPr/>
        </p:nvSpPr>
        <p:spPr bwMode="auto">
          <a:xfrm>
            <a:off x="609600" y="17573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 b="1">
                <a:solidFill>
                  <a:schemeClr val="folHlink"/>
                </a:solidFill>
              </a:rPr>
              <a:t>Application</a:t>
            </a:r>
          </a:p>
          <a:p>
            <a:pPr marL="742950" lvl="1" indent="-28575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This transformation is suitable for the case when the dynamic range of a processed image far exceeds the capability of the display device (e.g. display of the Fourier spectrum of an image) </a:t>
            </a:r>
          </a:p>
          <a:p>
            <a:pPr marL="742950" lvl="1" indent="-28575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Also called </a:t>
            </a:r>
            <a:r>
              <a:rPr lang="en-US" sz="2400">
                <a:solidFill>
                  <a:srgbClr val="0000FF"/>
                </a:solidFill>
              </a:rPr>
              <a:t>“dynamic-range compression / expansion”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D265D73-29D8-4622-AE86-E53A13B9C93C}" type="slidenum">
              <a:rPr lang="en-US" sz="1400">
                <a:solidFill>
                  <a:schemeClr val="folHlink"/>
                </a:solidFill>
              </a:rPr>
              <a:pPr algn="r"/>
              <a:t>21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Logarithmic Transformations</a:t>
            </a: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/>
          <a:srcRect l="19397"/>
          <a:stretch>
            <a:fillRect/>
          </a:stretch>
        </p:blipFill>
        <p:spPr bwMode="auto">
          <a:xfrm>
            <a:off x="838200" y="1828800"/>
            <a:ext cx="7599363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912813" y="5575300"/>
            <a:ext cx="37036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Fourier spectrum: image values ranging from 0 to 1.5x10</a:t>
            </a:r>
            <a:r>
              <a:rPr lang="en-US" sz="1800" b="1" baseline="30000">
                <a:latin typeface="Arial" charset="0"/>
                <a:cs typeface="Arial" charset="0"/>
              </a:rPr>
              <a:t>6</a:t>
            </a:r>
          </a:p>
        </p:txBody>
      </p:sp>
      <p:sp>
        <p:nvSpPr>
          <p:cNvPr id="54278" name="Text Box 7"/>
          <p:cNvSpPr txBox="1">
            <a:spLocks noChangeArrowheads="1"/>
          </p:cNvSpPr>
          <p:nvPr/>
        </p:nvSpPr>
        <p:spPr bwMode="auto">
          <a:xfrm>
            <a:off x="4668838" y="5568950"/>
            <a:ext cx="37036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The result of log transformation with c = 1</a:t>
            </a:r>
            <a:endParaRPr lang="en-US" sz="1500" b="1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4">
            <a:lum bright="-36000" contrast="54000"/>
          </a:blip>
          <a:srcRect r="27046"/>
          <a:stretch>
            <a:fillRect/>
          </a:stretch>
        </p:blipFill>
        <p:spPr bwMode="auto">
          <a:xfrm>
            <a:off x="4760913" y="2354263"/>
            <a:ext cx="4230687" cy="412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031384B-928B-4451-B662-C3CE29469420}" type="slidenum">
              <a:rPr lang="en-US" sz="1400">
                <a:solidFill>
                  <a:schemeClr val="folHlink"/>
                </a:solidFill>
              </a:rPr>
              <a:pPr algn="r"/>
              <a:t>22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Power Law Transformations</a:t>
            </a:r>
          </a:p>
        </p:txBody>
      </p:sp>
      <p:sp>
        <p:nvSpPr>
          <p:cNvPr id="7174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/>
              <a:t>Power law transformations have the following form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i="1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i="1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cs typeface="Times New Roman" pitchFamily="18" charset="0"/>
              </a:rPr>
              <a:t>Map a narrow range </a:t>
            </a:r>
            <a:br>
              <a:rPr lang="en-IE" sz="2400">
                <a:cs typeface="Times New Roman" pitchFamily="18" charset="0"/>
              </a:rPr>
            </a:br>
            <a:r>
              <a:rPr lang="en-IE" sz="2400">
                <a:cs typeface="Times New Roman" pitchFamily="18" charset="0"/>
              </a:rPr>
              <a:t>of dark input values </a:t>
            </a:r>
            <a:br>
              <a:rPr lang="en-IE" sz="2400">
                <a:cs typeface="Times New Roman" pitchFamily="18" charset="0"/>
              </a:rPr>
            </a:br>
            <a:r>
              <a:rPr lang="en-IE" sz="2400">
                <a:cs typeface="Times New Roman" pitchFamily="18" charset="0"/>
              </a:rPr>
              <a:t>into a wider range of </a:t>
            </a:r>
            <a:br>
              <a:rPr lang="en-IE" sz="2400">
                <a:cs typeface="Times New Roman" pitchFamily="18" charset="0"/>
              </a:rPr>
            </a:br>
            <a:r>
              <a:rPr lang="en-IE" sz="2400">
                <a:cs typeface="Times New Roman" pitchFamily="18" charset="0"/>
              </a:rPr>
              <a:t>output values or vice </a:t>
            </a:r>
            <a:br>
              <a:rPr lang="en-IE" sz="2400">
                <a:cs typeface="Times New Roman" pitchFamily="18" charset="0"/>
              </a:rPr>
            </a:br>
            <a:r>
              <a:rPr lang="en-IE" sz="2400">
                <a:cs typeface="Times New Roman" pitchFamily="18" charset="0"/>
              </a:rPr>
              <a:t>versa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cs typeface="Times New Roman" pitchFamily="18" charset="0"/>
              </a:rPr>
              <a:t>Varying </a:t>
            </a:r>
            <a:r>
              <a:rPr lang="el-GR" sz="2400">
                <a:cs typeface="Times New Roman" pitchFamily="18" charset="0"/>
              </a:rPr>
              <a:t>γ</a:t>
            </a:r>
            <a:r>
              <a:rPr lang="en-IE" sz="2400">
                <a:cs typeface="Times New Roman" pitchFamily="18" charset="0"/>
              </a:rPr>
              <a:t> gives a whole </a:t>
            </a:r>
            <a:br>
              <a:rPr lang="en-IE" sz="2400">
                <a:cs typeface="Times New Roman" pitchFamily="18" charset="0"/>
              </a:rPr>
            </a:br>
            <a:r>
              <a:rPr lang="en-IE" sz="2400">
                <a:cs typeface="Times New Roman" pitchFamily="18" charset="0"/>
              </a:rPr>
              <a:t>family of curves</a:t>
            </a:r>
            <a:endParaRPr lang="el-GR" sz="2400">
              <a:cs typeface="Times New Roman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2438400" y="2362200"/>
          <a:ext cx="15113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5" imgW="583920" imgH="203040" progId="">
                  <p:embed/>
                </p:oleObj>
              </mc:Choice>
              <mc:Fallback>
                <p:oleObj name="Equation" r:id="rId5" imgW="58392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62200"/>
                        <a:ext cx="1511300" cy="5254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60ABE99-273E-47EE-A2DC-1F9039129E5C}" type="slidenum">
              <a:rPr lang="en-US" sz="1400">
                <a:solidFill>
                  <a:schemeClr val="folHlink"/>
                </a:solidFill>
              </a:rPr>
              <a:pPr algn="r"/>
              <a:t>23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Power Law Transformations</a:t>
            </a:r>
          </a:p>
        </p:txBody>
      </p:sp>
      <p:sp>
        <p:nvSpPr>
          <p:cNvPr id="55300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</a:rPr>
              <a:t>For </a:t>
            </a:r>
            <a:r>
              <a:rPr lang="en-US" sz="2400">
                <a:solidFill>
                  <a:schemeClr val="folHlink"/>
                </a:solidFill>
                <a:latin typeface="Symbol" pitchFamily="18" charset="2"/>
              </a:rPr>
              <a:t>g</a:t>
            </a:r>
            <a:r>
              <a:rPr lang="en-US" sz="2400">
                <a:solidFill>
                  <a:schemeClr val="folHlink"/>
                </a:solidFill>
              </a:rPr>
              <a:t>&lt; 1</a:t>
            </a:r>
            <a:r>
              <a:rPr lang="en-US" sz="2400"/>
              <a:t>:     	Expands values of dark pixels, compress 				values of brighter pixels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</a:rPr>
              <a:t>For </a:t>
            </a:r>
            <a:r>
              <a:rPr lang="en-US" sz="2400">
                <a:solidFill>
                  <a:schemeClr val="folHlink"/>
                </a:solidFill>
                <a:latin typeface="Symbol" pitchFamily="18" charset="2"/>
              </a:rPr>
              <a:t>g</a:t>
            </a:r>
            <a:r>
              <a:rPr lang="en-US" sz="2400">
                <a:solidFill>
                  <a:schemeClr val="folHlink"/>
                </a:solidFill>
              </a:rPr>
              <a:t> &gt; 1</a:t>
            </a:r>
            <a:r>
              <a:rPr lang="en-US" sz="2400"/>
              <a:t>:    	Compresses values of dark pixels, expand 				values of brighter pixels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</a:rPr>
              <a:t>If </a:t>
            </a:r>
            <a:r>
              <a:rPr lang="en-US" sz="2400">
                <a:solidFill>
                  <a:schemeClr val="folHlink"/>
                </a:solidFill>
                <a:latin typeface="Symbol" pitchFamily="18" charset="2"/>
              </a:rPr>
              <a:t>g</a:t>
            </a:r>
            <a:r>
              <a:rPr lang="en-US" sz="2400">
                <a:solidFill>
                  <a:schemeClr val="folHlink"/>
                </a:solidFill>
              </a:rPr>
              <a:t>=1 &amp; c=1</a:t>
            </a:r>
            <a:r>
              <a:rPr lang="en-US" sz="2400"/>
              <a:t>:    	Identity transformation (s = r)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/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/>
              <a:t>A variety of devices (image capture, printing, display) respond according to a power law and need to be corrected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 b="1">
                <a:solidFill>
                  <a:schemeClr val="folHlink"/>
                </a:solidFill>
              </a:rPr>
              <a:t>Gamma (</a:t>
            </a:r>
            <a:r>
              <a:rPr lang="en-US" sz="2400" b="1">
                <a:solidFill>
                  <a:schemeClr val="folHlink"/>
                </a:solidFill>
                <a:latin typeface="Symbol" pitchFamily="18" charset="2"/>
              </a:rPr>
              <a:t>g</a:t>
            </a:r>
            <a:r>
              <a:rPr lang="en-US" sz="2400" b="1">
                <a:solidFill>
                  <a:schemeClr val="folHlink"/>
                </a:solidFill>
              </a:rPr>
              <a:t>) correction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    The process used to correct the power-law response phenomena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BC3021-8229-4387-9A08-4BACEADE9A4A}" type="slidenum">
              <a:rPr lang="en-US" sz="1400">
                <a:solidFill>
                  <a:schemeClr val="folHlink"/>
                </a:solidFill>
              </a:rPr>
              <a:pPr algn="r"/>
              <a:t>24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Transformations: Gamma Correction</a:t>
            </a:r>
          </a:p>
        </p:txBody>
      </p:sp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010400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CDB8ED3-3083-49E7-86C7-5DFD5BFF852D}" type="slidenum">
              <a:rPr lang="en-US" sz="1400">
                <a:solidFill>
                  <a:schemeClr val="folHlink"/>
                </a:solidFill>
              </a:rPr>
              <a:pPr algn="r"/>
              <a:t>25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838200" y="2476500"/>
            <a:ext cx="3886200" cy="2781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3200"/>
              <a:t>The images to the right show a magnetic resonance (MR) image of a fractured human spine 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3"/>
          <a:srcRect r="61006" b="50418"/>
          <a:stretch>
            <a:fillRect/>
          </a:stretch>
        </p:blipFill>
        <p:spPr bwMode="auto">
          <a:xfrm>
            <a:off x="5184775" y="2209800"/>
            <a:ext cx="28162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EBF3FEC-62EA-4E44-873F-44EAC288519F}" type="slidenum">
              <a:rPr lang="en-US" sz="1400">
                <a:solidFill>
                  <a:schemeClr val="folHlink"/>
                </a:solidFill>
              </a:rPr>
              <a:pPr algn="r"/>
              <a:t>26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 l="39986" r="20450" b="50748"/>
          <a:stretch>
            <a:fillRect/>
          </a:stretch>
        </p:blipFill>
        <p:spPr bwMode="auto">
          <a:xfrm>
            <a:off x="5324475" y="2255838"/>
            <a:ext cx="3133725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006600" y="1725613"/>
            <a:ext cx="1879600" cy="641350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sz="3600" i="1">
                <a:ea typeface="ＭＳ Ｐゴシック" pitchFamily="34" charset="-128"/>
                <a:cs typeface="Times New Roman" pitchFamily="18" charset="0"/>
              </a:rPr>
              <a:t>γ</a:t>
            </a:r>
            <a:r>
              <a:rPr lang="en-IE" sz="3600" i="1">
                <a:ea typeface="ＭＳ Ｐゴシック" pitchFamily="34" charset="-128"/>
                <a:cs typeface="Times New Roman" pitchFamily="18" charset="0"/>
              </a:rPr>
              <a:t> = 0.6</a:t>
            </a:r>
            <a:endParaRPr lang="en-GB" sz="3600" i="1">
              <a:ea typeface="ＭＳ Ｐゴシック" pitchFamily="34" charset="-128"/>
              <a:cs typeface="Times New Roman" pitchFamily="18" charset="0"/>
            </a:endParaRPr>
          </a:p>
        </p:txBody>
      </p:sp>
      <p:graphicFrame>
        <p:nvGraphicFramePr>
          <p:cNvPr id="8194" name="Object 7"/>
          <p:cNvGraphicFramePr>
            <a:graphicFrameLocks noChangeAspect="1"/>
          </p:cNvGraphicFramePr>
          <p:nvPr/>
        </p:nvGraphicFramePr>
        <p:xfrm>
          <a:off x="815975" y="2319338"/>
          <a:ext cx="4125913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Chart" r:id="rId5" imgW="3143416" imgH="2552700" progId="Excel.Sheet.8">
                  <p:embed/>
                </p:oleObj>
              </mc:Choice>
              <mc:Fallback>
                <p:oleObj name="Chart" r:id="rId5" imgW="3143416" imgH="2552700" progId="Excel.Shee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319338"/>
                        <a:ext cx="4125913" cy="408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1DA50E-E3EF-4FEC-8532-6E63972951DD}" type="slidenum">
              <a:rPr lang="en-US" sz="1400">
                <a:solidFill>
                  <a:schemeClr val="folHlink"/>
                </a:solidFill>
              </a:rPr>
              <a:pPr algn="r"/>
              <a:t>27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2114550" y="1851025"/>
            <a:ext cx="1847850" cy="641350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sz="3600" i="1">
                <a:ea typeface="ＭＳ Ｐゴシック" pitchFamily="34" charset="-128"/>
                <a:cs typeface="Times New Roman" pitchFamily="18" charset="0"/>
              </a:rPr>
              <a:t>γ</a:t>
            </a:r>
            <a:r>
              <a:rPr lang="en-IE" sz="3600" i="1">
                <a:ea typeface="ＭＳ Ｐゴシック" pitchFamily="34" charset="-128"/>
                <a:cs typeface="Times New Roman" pitchFamily="18" charset="0"/>
              </a:rPr>
              <a:t> = 0.4</a:t>
            </a:r>
            <a:endParaRPr lang="en-GB" sz="3600" i="1"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/>
          <a:srcRect t="50090" r="60664"/>
          <a:stretch>
            <a:fillRect/>
          </a:stretch>
        </p:blipFill>
        <p:spPr bwMode="auto">
          <a:xfrm>
            <a:off x="5559425" y="2514600"/>
            <a:ext cx="28225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763588" y="2522538"/>
          <a:ext cx="4491037" cy="364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Chart" r:id="rId5" imgW="3152692" imgH="2562308" progId="Excel.Sheet.8">
                  <p:embed/>
                </p:oleObj>
              </mc:Choice>
              <mc:Fallback>
                <p:oleObj name="Chart" r:id="rId5" imgW="3152692" imgH="2562308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522538"/>
                        <a:ext cx="4491037" cy="364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845196E-738C-407C-BFF5-E44289EFEBCE}" type="slidenum">
              <a:rPr lang="en-US" sz="1400">
                <a:solidFill>
                  <a:schemeClr val="folHlink"/>
                </a:solidFill>
              </a:rPr>
              <a:pPr algn="r"/>
              <a:t>28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2133600" y="1828800"/>
            <a:ext cx="1828800" cy="641350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sz="3600" i="1">
                <a:ea typeface="ＭＳ Ｐゴシック" pitchFamily="34" charset="-128"/>
                <a:cs typeface="Times New Roman" pitchFamily="18" charset="0"/>
              </a:rPr>
              <a:t>γ</a:t>
            </a:r>
            <a:r>
              <a:rPr lang="en-IE" sz="3600" i="1">
                <a:ea typeface="ＭＳ Ｐゴシック" pitchFamily="34" charset="-128"/>
                <a:cs typeface="Times New Roman" pitchFamily="18" charset="0"/>
              </a:rPr>
              <a:t> = 0.3</a:t>
            </a:r>
            <a:endParaRPr lang="en-GB" sz="3600" i="1">
              <a:ea typeface="ＭＳ Ｐゴシック" pitchFamily="34" charset="-128"/>
              <a:cs typeface="Times New Roman" pitchFamily="18" charset="0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 l="40271" t="50090" r="20450"/>
          <a:stretch>
            <a:fillRect/>
          </a:stretch>
        </p:blipFill>
        <p:spPr bwMode="auto">
          <a:xfrm>
            <a:off x="5562600" y="2514600"/>
            <a:ext cx="282098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698500" y="2433638"/>
          <a:ext cx="4635500" cy="377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Chart" r:id="rId5" imgW="3162300" imgH="2571916" progId="Excel.Sheet.8">
                  <p:embed/>
                </p:oleObj>
              </mc:Choice>
              <mc:Fallback>
                <p:oleObj name="Chart" r:id="rId5" imgW="3162300" imgH="2571916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2433638"/>
                        <a:ext cx="4635500" cy="377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93A8E6-F60E-4D56-94A1-8EB7050289A3}" type="slidenum">
              <a:rPr lang="en-US" sz="1400">
                <a:solidFill>
                  <a:schemeClr val="folHlink"/>
                </a:solidFill>
              </a:rPr>
              <a:pPr algn="r"/>
              <a:t>29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/>
          <a:srcRect r="20259" b="49878"/>
          <a:stretch>
            <a:fillRect/>
          </a:stretch>
        </p:blipFill>
        <p:spPr bwMode="auto">
          <a:xfrm>
            <a:off x="117475" y="1771650"/>
            <a:ext cx="4625975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3"/>
          <a:srcRect t="49850" r="19080"/>
          <a:stretch>
            <a:fillRect/>
          </a:stretch>
        </p:blipFill>
        <p:spPr bwMode="auto">
          <a:xfrm>
            <a:off x="4672013" y="1752600"/>
            <a:ext cx="4471987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0" y="4940300"/>
            <a:ext cx="26670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MR image of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fractured human spine</a:t>
            </a:r>
            <a:endParaRPr lang="en-US" sz="1500" b="1">
              <a:latin typeface="Arial" charset="0"/>
              <a:cs typeface="Arial" charset="0"/>
            </a:endParaRP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2247900" y="4949825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c = 1, </a:t>
            </a: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0.6</a:t>
            </a:r>
            <a:endParaRPr lang="en-US" sz="1500" b="1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4457700" y="4927600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 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c = 1, </a:t>
            </a: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0.4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6759575" y="4973638"/>
            <a:ext cx="2667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Result after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 Power law transformation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c = 1, </a:t>
            </a:r>
            <a:r>
              <a:rPr lang="en-US" sz="18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800" b="1">
                <a:solidFill>
                  <a:srgbClr val="0000FF"/>
                </a:solidFill>
                <a:latin typeface="Arial" charset="0"/>
                <a:cs typeface="Arial" charset="0"/>
              </a:rPr>
              <a:t> = 0.3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149C8F-C2C4-456B-9FD7-EBEDEC3416E1}" type="slidenum">
              <a:rPr lang="en-US" sz="1400">
                <a:solidFill>
                  <a:schemeClr val="folHlink"/>
                </a:solidFill>
              </a:rPr>
              <a:pPr algn="r"/>
              <a:t>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Image Enhancement</a:t>
            </a:r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/>
          <a:srcRect l="39975" r="18916" b="49765"/>
          <a:stretch>
            <a:fillRect/>
          </a:stretch>
        </p:blipFill>
        <p:spPr bwMode="auto">
          <a:xfrm>
            <a:off x="717550" y="2133600"/>
            <a:ext cx="38100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/>
          <p:cNvPicPr>
            <a:picLocks noChangeAspect="1" noChangeArrowheads="1"/>
          </p:cNvPicPr>
          <p:nvPr/>
        </p:nvPicPr>
        <p:blipFill>
          <a:blip r:embed="rId3"/>
          <a:srcRect t="49118" r="59721"/>
          <a:stretch>
            <a:fillRect/>
          </a:stretch>
        </p:blipFill>
        <p:spPr bwMode="auto">
          <a:xfrm>
            <a:off x="4495800" y="2133600"/>
            <a:ext cx="37433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00A012-9886-43CF-BC12-D5E7D38CEC4E}" type="slidenum">
              <a:rPr lang="en-US" sz="1400">
                <a:solidFill>
                  <a:schemeClr val="folHlink"/>
                </a:solidFill>
              </a:rPr>
              <a:pPr algn="r"/>
              <a:t>30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sp>
        <p:nvSpPr>
          <p:cNvPr id="59396" name="Rectangle 5"/>
          <p:cNvSpPr>
            <a:spLocks noChangeArrowheads="1"/>
          </p:cNvSpPr>
          <p:nvPr/>
        </p:nvSpPr>
        <p:spPr bwMode="auto">
          <a:xfrm>
            <a:off x="533400" y="2405063"/>
            <a:ext cx="4267200" cy="2654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When the γ is reduced too</a:t>
            </a:r>
          </a:p>
          <a:p>
            <a:r>
              <a:rPr lang="en-US"/>
              <a:t>much, the image begins to</a:t>
            </a:r>
          </a:p>
          <a:p>
            <a:r>
              <a:rPr lang="en-US"/>
              <a:t>reduce contrast to the</a:t>
            </a:r>
          </a:p>
          <a:p>
            <a:r>
              <a:rPr lang="en-US"/>
              <a:t>point where the image</a:t>
            </a:r>
          </a:p>
          <a:p>
            <a:r>
              <a:rPr lang="en-US"/>
              <a:t>started to have very slight</a:t>
            </a:r>
          </a:p>
          <a:p>
            <a:r>
              <a:rPr lang="en-US"/>
              <a:t>“wash-out” look.</a:t>
            </a:r>
          </a:p>
        </p:txBody>
      </p:sp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3">
            <a:lum bright="-36000" contrast="54000"/>
          </a:blip>
          <a:srcRect r="27046"/>
          <a:stretch>
            <a:fillRect/>
          </a:stretch>
        </p:blipFill>
        <p:spPr bwMode="auto">
          <a:xfrm>
            <a:off x="4913313" y="1981200"/>
            <a:ext cx="4230687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B14588-3AD9-428D-9E65-0F93337AF236}" type="slidenum">
              <a:rPr lang="en-US" sz="1400">
                <a:solidFill>
                  <a:schemeClr val="folHlink"/>
                </a:solidFill>
              </a:rPr>
              <a:pPr algn="r"/>
              <a:t>31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Power Law Transformations</a:t>
            </a:r>
            <a:br>
              <a:rPr lang="en-US" altLang="zh-CN" sz="4000" smtClean="0">
                <a:ea typeface="SimSun" pitchFamily="2" charset="-122"/>
              </a:rPr>
            </a:br>
            <a:r>
              <a:rPr lang="en-US" altLang="zh-CN" sz="4000" smtClean="0">
                <a:ea typeface="SimSun" pitchFamily="2" charset="-122"/>
              </a:rPr>
              <a:t>Contrast Enhancement</a:t>
            </a:r>
          </a:p>
        </p:txBody>
      </p:sp>
      <p:sp>
        <p:nvSpPr>
          <p:cNvPr id="691205" name="Rectangle 5"/>
          <p:cNvSpPr>
            <a:spLocks noChangeArrowheads="1"/>
          </p:cNvSpPr>
          <p:nvPr/>
        </p:nvSpPr>
        <p:spPr bwMode="auto">
          <a:xfrm>
            <a:off x="304800" y="2971800"/>
            <a:ext cx="4038600" cy="9461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Image has a washed-out</a:t>
            </a:r>
          </a:p>
          <a:p>
            <a:r>
              <a:rPr lang="en-US"/>
              <a:t>appearance – needs γ &gt; 1</a:t>
            </a:r>
          </a:p>
        </p:txBody>
      </p:sp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905000"/>
            <a:ext cx="4292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20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1DF6CF-5D54-4AA4-944D-BBA3133F4E91}" type="slidenum">
              <a:rPr lang="en-US" sz="1400">
                <a:solidFill>
                  <a:schemeClr val="folHlink"/>
                </a:solidFill>
              </a:rPr>
              <a:pPr algn="r"/>
              <a:t>32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Image Enhancement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 l="20052"/>
          <a:stretch>
            <a:fillRect/>
          </a:stretch>
        </p:blipFill>
        <p:spPr bwMode="auto">
          <a:xfrm>
            <a:off x="1600200" y="1447800"/>
            <a:ext cx="5684838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501650" y="1954213"/>
            <a:ext cx="1082675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>
                <a:latin typeface="Arial" charset="0"/>
                <a:cs typeface="Arial" charset="0"/>
              </a:rPr>
              <a:t>Aerial </a:t>
            </a:r>
          </a:p>
          <a:p>
            <a:pPr algn="r">
              <a:spcBef>
                <a:spcPct val="50000"/>
              </a:spcBef>
            </a:pPr>
            <a:r>
              <a:rPr lang="en-US" sz="1600" b="1">
                <a:latin typeface="Arial" charset="0"/>
                <a:cs typeface="Arial" charset="0"/>
              </a:rPr>
              <a:t>Image</a:t>
            </a:r>
          </a:p>
        </p:txBody>
      </p:sp>
      <p:sp>
        <p:nvSpPr>
          <p:cNvPr id="61446" name="Text Box 7"/>
          <p:cNvSpPr txBox="1">
            <a:spLocks noChangeArrowheads="1"/>
          </p:cNvSpPr>
          <p:nvPr/>
        </p:nvSpPr>
        <p:spPr bwMode="auto">
          <a:xfrm>
            <a:off x="7178675" y="1954213"/>
            <a:ext cx="19970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latin typeface="Arial" charset="0"/>
                <a:cs typeface="Arial" charset="0"/>
              </a:rPr>
              <a:t>Result of </a:t>
            </a:r>
          </a:p>
          <a:p>
            <a:r>
              <a:rPr lang="en-US" sz="1600" b="1">
                <a:latin typeface="Arial" charset="0"/>
                <a:cs typeface="Arial" charset="0"/>
              </a:rPr>
              <a:t>Power law transformation</a:t>
            </a:r>
          </a:p>
          <a:p>
            <a:r>
              <a:rPr lang="en-US" sz="1600" b="1">
                <a:latin typeface="Arial" charset="0"/>
                <a:cs typeface="Arial" charset="0"/>
              </a:rPr>
              <a:t>c = 1, </a:t>
            </a:r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3.0</a:t>
            </a:r>
          </a:p>
          <a:p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(suitable)</a:t>
            </a:r>
            <a:endParaRPr lang="en-US" sz="1600" b="1">
              <a:latin typeface="Arial" charset="0"/>
              <a:cs typeface="Arial" charset="0"/>
            </a:endParaRPr>
          </a:p>
        </p:txBody>
      </p:sp>
      <p:sp>
        <p:nvSpPr>
          <p:cNvPr id="61447" name="Text Box 8"/>
          <p:cNvSpPr txBox="1">
            <a:spLocks noChangeArrowheads="1"/>
          </p:cNvSpPr>
          <p:nvPr/>
        </p:nvSpPr>
        <p:spPr bwMode="auto">
          <a:xfrm>
            <a:off x="0" y="4667250"/>
            <a:ext cx="16303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b="1">
                <a:latin typeface="Arial" charset="0"/>
                <a:cs typeface="Arial" charset="0"/>
              </a:rPr>
              <a:t>Result of Power law transformation</a:t>
            </a:r>
          </a:p>
          <a:p>
            <a:pPr algn="r"/>
            <a:r>
              <a:rPr lang="en-US" sz="1600" b="1">
                <a:latin typeface="Arial" charset="0"/>
                <a:cs typeface="Arial" charset="0"/>
              </a:rPr>
              <a:t>c = 1, </a:t>
            </a:r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4.0</a:t>
            </a:r>
          </a:p>
          <a:p>
            <a:pPr algn="r"/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(suitable)</a:t>
            </a:r>
            <a:endParaRPr lang="en-US" sz="1600" b="1">
              <a:latin typeface="Arial" charset="0"/>
              <a:cs typeface="Arial" charset="0"/>
            </a:endParaRPr>
          </a:p>
        </p:txBody>
      </p:sp>
      <p:sp>
        <p:nvSpPr>
          <p:cNvPr id="61448" name="Text Box 9"/>
          <p:cNvSpPr txBox="1">
            <a:spLocks noChangeArrowheads="1"/>
          </p:cNvSpPr>
          <p:nvPr/>
        </p:nvSpPr>
        <p:spPr bwMode="auto">
          <a:xfrm>
            <a:off x="7188200" y="4175125"/>
            <a:ext cx="199707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latin typeface="Arial" charset="0"/>
                <a:cs typeface="Arial" charset="0"/>
              </a:rPr>
              <a:t>Result of </a:t>
            </a:r>
          </a:p>
          <a:p>
            <a:r>
              <a:rPr lang="en-US" sz="1600" b="1">
                <a:latin typeface="Arial" charset="0"/>
                <a:cs typeface="Arial" charset="0"/>
              </a:rPr>
              <a:t>Power law transformation</a:t>
            </a:r>
          </a:p>
          <a:p>
            <a:r>
              <a:rPr lang="en-US" sz="1600" b="1">
                <a:latin typeface="Arial" charset="0"/>
                <a:cs typeface="Arial" charset="0"/>
              </a:rPr>
              <a:t>c = 1, </a:t>
            </a:r>
            <a:r>
              <a:rPr lang="en-US" sz="1600" b="1">
                <a:solidFill>
                  <a:srgbClr val="0000FF"/>
                </a:solidFill>
                <a:latin typeface="Symbol" pitchFamily="18" charset="2"/>
                <a:cs typeface="Arial" charset="0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 = 5.0</a:t>
            </a:r>
          </a:p>
          <a:p>
            <a:r>
              <a:rPr lang="en-US" sz="1600" b="1">
                <a:solidFill>
                  <a:srgbClr val="0000FF"/>
                </a:solidFill>
                <a:latin typeface="Arial" charset="0"/>
                <a:cs typeface="Arial" charset="0"/>
              </a:rPr>
              <a:t>(high contrast, some regions are too dark)</a:t>
            </a:r>
            <a:endParaRPr lang="en-US" sz="1600" b="1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2EC3FBD-4986-468C-82FA-4AD27971F700}" type="slidenum">
              <a:rPr lang="en-US" sz="1400">
                <a:solidFill>
                  <a:schemeClr val="folHlink"/>
                </a:solidFill>
              </a:rPr>
              <a:pPr algn="r"/>
              <a:t>33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Piecewise Linear Transformation Functions</a:t>
            </a:r>
          </a:p>
        </p:txBody>
      </p:sp>
      <p:sp>
        <p:nvSpPr>
          <p:cNvPr id="62468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Contrast stretching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Intensity level slicing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Bit-Plane slicing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9F7E4A-A97C-4E47-9B16-CCE344AAC75B}" type="slidenum">
              <a:rPr lang="en-US" sz="1400">
                <a:solidFill>
                  <a:schemeClr val="folHlink"/>
                </a:solidFill>
              </a:rPr>
              <a:pPr algn="r"/>
              <a:t>34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sp>
        <p:nvSpPr>
          <p:cNvPr id="63492" name="Rectangle 1027"/>
          <p:cNvSpPr>
            <a:spLocks noChangeArrowheads="1"/>
          </p:cNvSpPr>
          <p:nvPr/>
        </p:nvSpPr>
        <p:spPr bwMode="auto">
          <a:xfrm>
            <a:off x="609600" y="1833563"/>
            <a:ext cx="41910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/>
              <a:t>Objective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solidFill>
                  <a:schemeClr val="folHlink"/>
                </a:solidFill>
              </a:rPr>
              <a:t>Increase the dynamic range of the gray levels for low contrast images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/>
              <a:t>Rather than using a well defined mathematical function we can use arbitrary user-defined transforms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/>
          <a:srcRect r="59018" b="49547"/>
          <a:stretch>
            <a:fillRect/>
          </a:stretch>
        </p:blipFill>
        <p:spPr bwMode="auto">
          <a:xfrm>
            <a:off x="5257800" y="1752600"/>
            <a:ext cx="3581400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7350" name="Rectangle 6"/>
          <p:cNvSpPr>
            <a:spLocks noChangeArrowheads="1"/>
          </p:cNvSpPr>
          <p:nvPr/>
        </p:nvSpPr>
        <p:spPr bwMode="auto">
          <a:xfrm>
            <a:off x="762000" y="5257800"/>
            <a:ext cx="8229600" cy="1219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/>
              <a:t>If r</a:t>
            </a:r>
            <a:r>
              <a:rPr lang="en-US" sz="2200" baseline="-25000"/>
              <a:t>1</a:t>
            </a:r>
            <a:r>
              <a:rPr lang="en-US" sz="2200"/>
              <a:t> = s</a:t>
            </a:r>
            <a:r>
              <a:rPr lang="en-US" sz="2200" baseline="-25000"/>
              <a:t>1 </a:t>
            </a:r>
            <a:r>
              <a:rPr lang="en-US" sz="2200"/>
              <a:t>&amp; r</a:t>
            </a:r>
            <a:r>
              <a:rPr lang="en-US" sz="2200" baseline="-25000"/>
              <a:t>2</a:t>
            </a:r>
            <a:r>
              <a:rPr lang="en-US" sz="2200"/>
              <a:t> = s</a:t>
            </a:r>
            <a:r>
              <a:rPr lang="en-US" sz="2200" baseline="-25000"/>
              <a:t>2</a:t>
            </a:r>
            <a:r>
              <a:rPr lang="en-US" sz="2200"/>
              <a:t>, no change in gray levels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200"/>
              <a:t>If r</a:t>
            </a:r>
            <a:r>
              <a:rPr lang="en-US" sz="2200" baseline="-25000"/>
              <a:t>1</a:t>
            </a:r>
            <a:r>
              <a:rPr lang="en-US" sz="2200"/>
              <a:t> = r</a:t>
            </a:r>
            <a:r>
              <a:rPr lang="en-US" sz="2200" baseline="-25000"/>
              <a:t>2</a:t>
            </a:r>
            <a:r>
              <a:rPr lang="en-US" sz="2200"/>
              <a:t>, s</a:t>
            </a:r>
            <a:r>
              <a:rPr lang="en-US" sz="2200" baseline="-25000"/>
              <a:t>1</a:t>
            </a:r>
            <a:r>
              <a:rPr lang="en-US" sz="2200"/>
              <a:t> = 0 &amp; s</a:t>
            </a:r>
            <a:r>
              <a:rPr lang="en-US" sz="2200" baseline="-25000"/>
              <a:t>2</a:t>
            </a:r>
            <a:r>
              <a:rPr lang="en-US" sz="2200"/>
              <a:t> = L-1, then it is a threshold function. The resulting image is binary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763040-35DB-4753-B650-C5AB17E2C5DC}" type="slidenum">
              <a:rPr lang="en-US" sz="1400">
                <a:solidFill>
                  <a:schemeClr val="folHlink"/>
                </a:solidFill>
              </a:rPr>
              <a:pPr algn="r"/>
              <a:t>35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/>
          <a:srcRect r="59018" b="49547"/>
          <a:stretch>
            <a:fillRect/>
          </a:stretch>
        </p:blipFill>
        <p:spPr bwMode="auto">
          <a:xfrm>
            <a:off x="4343400" y="2133600"/>
            <a:ext cx="3581400" cy="35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9862" name="Rectangle 6"/>
          <p:cNvSpPr>
            <a:spLocks noChangeArrowheads="1"/>
          </p:cNvSpPr>
          <p:nvPr/>
        </p:nvSpPr>
        <p:spPr bwMode="auto">
          <a:xfrm>
            <a:off x="1143000" y="3200400"/>
            <a:ext cx="2438400" cy="9906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200" i="1"/>
              <a:t>r</a:t>
            </a:r>
            <a:r>
              <a:rPr lang="en-US" sz="2200" i="1" baseline="-25000"/>
              <a:t>1</a:t>
            </a:r>
            <a:r>
              <a:rPr lang="en-US" sz="2200" i="1"/>
              <a:t> = r</a:t>
            </a:r>
            <a:r>
              <a:rPr lang="en-US" sz="2200" i="1" baseline="-25000"/>
              <a:t>min </a:t>
            </a:r>
            <a:r>
              <a:rPr lang="en-US" sz="2200" i="1"/>
              <a:t>&amp; s</a:t>
            </a:r>
            <a:r>
              <a:rPr lang="en-US" sz="2200" i="1" baseline="-25000"/>
              <a:t>1</a:t>
            </a:r>
            <a:r>
              <a:rPr lang="en-US" sz="2200" i="1"/>
              <a:t> =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200" i="1"/>
              <a:t>r</a:t>
            </a:r>
            <a:r>
              <a:rPr lang="en-US" sz="2200" i="1" baseline="-25000"/>
              <a:t>2</a:t>
            </a:r>
            <a:r>
              <a:rPr lang="en-US" sz="2200" i="1"/>
              <a:t> = r</a:t>
            </a:r>
            <a:r>
              <a:rPr lang="en-US" sz="2200" i="1" baseline="-25000"/>
              <a:t>max </a:t>
            </a:r>
            <a:r>
              <a:rPr lang="en-US" sz="2200" i="1"/>
              <a:t>&amp; s</a:t>
            </a:r>
            <a:r>
              <a:rPr lang="en-US" sz="2200" i="1" baseline="-25000"/>
              <a:t>2</a:t>
            </a:r>
            <a:r>
              <a:rPr lang="en-US" sz="2200" i="1"/>
              <a:t> = L-1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81BFAF9-A465-4C73-8A78-187F7BF4CABE}" type="slidenum">
              <a:rPr lang="en-US" sz="1400">
                <a:solidFill>
                  <a:schemeClr val="folHlink"/>
                </a:solidFill>
              </a:rPr>
              <a:pPr algn="r"/>
              <a:t>36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pic>
        <p:nvPicPr>
          <p:cNvPr id="6554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962150"/>
            <a:ext cx="5719763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C194BD2-6DD2-4AAB-8D13-32AA542DE068}" type="slidenum">
              <a:rPr lang="en-US" sz="1400">
                <a:solidFill>
                  <a:schemeClr val="folHlink"/>
                </a:solidFill>
              </a:rPr>
              <a:pPr algn="r"/>
              <a:t>37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Grey Level Slicing</a:t>
            </a:r>
          </a:p>
        </p:txBody>
      </p:sp>
      <p:sp>
        <p:nvSpPr>
          <p:cNvPr id="66564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Highlights a specific range of gray levels in an image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Similar to thresholding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Other levels can be suppressed or maintained</a:t>
            </a:r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Useful for highlighting features in an image</a:t>
            </a:r>
            <a:endParaRPr lang="en-US"/>
          </a:p>
          <a:p>
            <a:pPr marL="342900" indent="-342900" algn="just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600"/>
              <a:t>   </a:t>
            </a:r>
            <a:endParaRPr lang="en-US" sz="3200"/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B5CC38-C8E6-4C46-BAD6-61EEE4A57B36}" type="slidenum">
              <a:rPr lang="en-US" sz="1400">
                <a:solidFill>
                  <a:schemeClr val="folHlink"/>
                </a:solidFill>
              </a:rPr>
              <a:pPr algn="r"/>
              <a:t>38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Grey Level Slicing</a:t>
            </a:r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/>
          <a:srcRect r="19418" b="47443"/>
          <a:stretch>
            <a:fillRect/>
          </a:stretch>
        </p:blipFill>
        <p:spPr bwMode="auto">
          <a:xfrm>
            <a:off x="1219200" y="2895600"/>
            <a:ext cx="62484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1446" name="Text Box 6"/>
          <p:cNvSpPr txBox="1">
            <a:spLocks noChangeArrowheads="1"/>
          </p:cNvSpPr>
          <p:nvPr/>
        </p:nvSpPr>
        <p:spPr bwMode="auto">
          <a:xfrm>
            <a:off x="6705600" y="2209800"/>
            <a:ext cx="2071688" cy="146526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	Highlights range [A,B] but preserves all other gray levels</a:t>
            </a:r>
          </a:p>
        </p:txBody>
      </p:sp>
      <p:sp>
        <p:nvSpPr>
          <p:cNvPr id="701449" name="Text Box 9"/>
          <p:cNvSpPr txBox="1">
            <a:spLocks noChangeArrowheads="1"/>
          </p:cNvSpPr>
          <p:nvPr/>
        </p:nvSpPr>
        <p:spPr bwMode="auto">
          <a:xfrm>
            <a:off x="609600" y="1993900"/>
            <a:ext cx="2286000" cy="17399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	Highlights range [A,B] of gray levels and reduces all others to a contrast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6" grpId="0" animBg="1"/>
      <p:bldP spid="7014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5284E7-6309-4474-AEA0-AAB63FC70DA9}" type="slidenum">
              <a:rPr lang="en-US" sz="1400">
                <a:solidFill>
                  <a:schemeClr val="folHlink"/>
                </a:solidFill>
              </a:rPr>
              <a:pPr algn="r"/>
              <a:t>39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Grey Level Slicing</a:t>
            </a:r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3"/>
          <a:srcRect r="55904" b="47615"/>
          <a:stretch>
            <a:fillRect/>
          </a:stretch>
        </p:blipFill>
        <p:spPr bwMode="auto">
          <a:xfrm>
            <a:off x="3200400" y="2590800"/>
            <a:ext cx="276860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3"/>
          <p:cNvPicPr>
            <a:picLocks noChangeAspect="1" noChangeArrowheads="1"/>
          </p:cNvPicPr>
          <p:nvPr/>
        </p:nvPicPr>
        <p:blipFill>
          <a:blip r:embed="rId3"/>
          <a:srcRect l="4678" t="53317" r="61618"/>
          <a:stretch>
            <a:fillRect/>
          </a:stretch>
        </p:blipFill>
        <p:spPr bwMode="auto">
          <a:xfrm>
            <a:off x="473075" y="2770188"/>
            <a:ext cx="2116138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14"/>
          <p:cNvPicPr>
            <a:picLocks noChangeAspect="1" noChangeArrowheads="1"/>
          </p:cNvPicPr>
          <p:nvPr/>
        </p:nvPicPr>
        <p:blipFill>
          <a:blip r:embed="rId3"/>
          <a:srcRect l="43944" t="53662" r="21846"/>
          <a:stretch>
            <a:fillRect/>
          </a:stretch>
        </p:blipFill>
        <p:spPr bwMode="auto">
          <a:xfrm>
            <a:off x="6580188" y="2786063"/>
            <a:ext cx="2147887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AutoShape 15"/>
          <p:cNvSpPr>
            <a:spLocks noChangeArrowheads="1"/>
          </p:cNvSpPr>
          <p:nvPr/>
        </p:nvSpPr>
        <p:spPr bwMode="auto">
          <a:xfrm>
            <a:off x="2657475" y="3554413"/>
            <a:ext cx="725488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68616" name="AutoShape 16"/>
          <p:cNvSpPr>
            <a:spLocks noChangeArrowheads="1"/>
          </p:cNvSpPr>
          <p:nvPr/>
        </p:nvSpPr>
        <p:spPr bwMode="auto">
          <a:xfrm>
            <a:off x="5768975" y="3554413"/>
            <a:ext cx="725488" cy="573087"/>
          </a:xfrm>
          <a:prstGeom prst="rightArrow">
            <a:avLst>
              <a:gd name="adj1" fmla="val 50000"/>
              <a:gd name="adj2" fmla="val 31648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A347665-360B-4B88-8BDB-442E44C94F45}" type="slidenum">
              <a:rPr lang="en-US" sz="1400">
                <a:solidFill>
                  <a:schemeClr val="folHlink"/>
                </a:solidFill>
              </a:rPr>
              <a:pPr algn="r"/>
              <a:t>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Image Enhancement</a:t>
            </a:r>
          </a:p>
        </p:txBody>
      </p:sp>
      <p:sp>
        <p:nvSpPr>
          <p:cNvPr id="43012" name="Rectangle 1027"/>
          <p:cNvSpPr>
            <a:spLocks noChangeArrowheads="1"/>
          </p:cNvSpPr>
          <p:nvPr/>
        </p:nvSpPr>
        <p:spPr bwMode="auto">
          <a:xfrm>
            <a:off x="609600" y="3200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dirty="0"/>
              <a:t>Image Enhancement Methods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 dirty="0">
                <a:solidFill>
                  <a:schemeClr val="folHlink"/>
                </a:solidFill>
              </a:rPr>
              <a:t>Spatial Domain</a:t>
            </a:r>
            <a:r>
              <a:rPr lang="en-IE" sz="2400" dirty="0"/>
              <a:t>: </a:t>
            </a:r>
            <a:r>
              <a:rPr lang="en-US" sz="2400" dirty="0"/>
              <a:t>Direct manipulation of pixels in an image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dirty="0" smtClean="0">
                <a:solidFill>
                  <a:schemeClr val="folHlink"/>
                </a:solidFill>
              </a:rPr>
              <a:t>Transform Domain</a:t>
            </a:r>
            <a:r>
              <a:rPr lang="en-US" sz="2400" dirty="0"/>
              <a:t>: </a:t>
            </a:r>
            <a:r>
              <a:rPr lang="en-US" sz="2400" dirty="0" smtClean="0"/>
              <a:t>Transform the image to some other domain, do the processing and apply </a:t>
            </a:r>
            <a:r>
              <a:rPr lang="en-US" sz="2400" smtClean="0"/>
              <a:t>inverse transform</a:t>
            </a:r>
            <a:endParaRPr lang="en-US" sz="2400" dirty="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 dirty="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 dirty="0"/>
          </a:p>
        </p:txBody>
      </p:sp>
      <p:sp>
        <p:nvSpPr>
          <p:cNvPr id="646150" name="Text Box 6"/>
          <p:cNvSpPr txBox="1">
            <a:spLocks noChangeArrowheads="1"/>
          </p:cNvSpPr>
          <p:nvPr/>
        </p:nvSpPr>
        <p:spPr bwMode="auto">
          <a:xfrm>
            <a:off x="457200" y="2065338"/>
            <a:ext cx="8458200" cy="86995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/>
              <a:t>Process an image so that the result is more suitable than the original image for a </a:t>
            </a:r>
            <a:r>
              <a:rPr lang="en-US">
                <a:solidFill>
                  <a:srgbClr val="0000FF"/>
                </a:solidFill>
              </a:rPr>
              <a:t>specific application</a:t>
            </a:r>
            <a:endParaRPr lang="en-US"/>
          </a:p>
        </p:txBody>
      </p:sp>
      <p:pic>
        <p:nvPicPr>
          <p:cNvPr id="4301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5410200"/>
            <a:ext cx="762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6152" name="Text Box 8"/>
          <p:cNvSpPr txBox="1">
            <a:spLocks noChangeArrowheads="1"/>
          </p:cNvSpPr>
          <p:nvPr/>
        </p:nvSpPr>
        <p:spPr bwMode="auto">
          <a:xfrm>
            <a:off x="2193925" y="5705475"/>
            <a:ext cx="4613275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This Chapter – Spatial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E3ADB6B-AC08-4B6C-9017-AE7A989A21E3}" type="slidenum">
              <a:rPr lang="en-US" sz="1400">
                <a:solidFill>
                  <a:schemeClr val="folHlink"/>
                </a:solidFill>
              </a:rPr>
              <a:pPr algn="r"/>
              <a:t>40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Bit Plane Slicing</a:t>
            </a:r>
          </a:p>
        </p:txBody>
      </p:sp>
      <p:sp>
        <p:nvSpPr>
          <p:cNvPr id="69636" name="Rectangle 1027"/>
          <p:cNvSpPr>
            <a:spLocks noChangeArrowheads="1"/>
          </p:cNvSpPr>
          <p:nvPr/>
        </p:nvSpPr>
        <p:spPr bwMode="auto">
          <a:xfrm>
            <a:off x="609600" y="16764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b="1"/>
              <a:t>Objective: </a:t>
            </a:r>
            <a:r>
              <a:rPr lang="en-US"/>
              <a:t>Highlights the contribution made to the image appearance by specific bits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6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/>
          <a:srcRect r="20753"/>
          <a:stretch>
            <a:fillRect/>
          </a:stretch>
        </p:blipFill>
        <p:spPr bwMode="auto">
          <a:xfrm>
            <a:off x="4373563" y="3352800"/>
            <a:ext cx="4770437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609600" y="2852738"/>
            <a:ext cx="4267200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8925" indent="-288925" algn="just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1800">
                <a:latin typeface="Arial" charset="0"/>
                <a:cs typeface="Arial" charset="0"/>
              </a:rPr>
              <a:t>Suppose an image is of 8 bits i.e. each pixel is represented by 8 bits</a:t>
            </a:r>
          </a:p>
          <a:p>
            <a:pPr marL="288925" indent="-288925" algn="just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1800">
              <a:latin typeface="Arial" charset="0"/>
              <a:cs typeface="Arial" charset="0"/>
            </a:endParaRPr>
          </a:p>
          <a:p>
            <a:pPr marL="288925" indent="-288925" algn="just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1800">
                <a:latin typeface="Arial" charset="0"/>
                <a:cs typeface="Arial" charset="0"/>
              </a:rPr>
              <a:t>Higher-order bits contain the majority of the visually significant data</a:t>
            </a:r>
          </a:p>
          <a:p>
            <a:pPr marL="288925" indent="-288925" algn="just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1800">
              <a:latin typeface="Arial" charset="0"/>
              <a:cs typeface="Arial" charset="0"/>
            </a:endParaRPr>
          </a:p>
          <a:p>
            <a:pPr marL="288925" indent="-288925" algn="just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1800">
                <a:latin typeface="Arial" charset="0"/>
                <a:cs typeface="Arial" charset="0"/>
              </a:rPr>
              <a:t>Useful for analyzing the relative importance played by each bit of the image. It is useful in compression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A9A0C46-C1C0-4FCF-BCF5-0FFF4089BCAD}" type="slidenum">
              <a:rPr lang="en-US" sz="1400">
                <a:solidFill>
                  <a:schemeClr val="folHlink"/>
                </a:solidFill>
              </a:rPr>
              <a:pPr algn="r"/>
              <a:t>41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Bit Plane Slicing</a:t>
            </a:r>
          </a:p>
        </p:txBody>
      </p:sp>
      <p:pic>
        <p:nvPicPr>
          <p:cNvPr id="7066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1905000"/>
            <a:ext cx="33242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438400"/>
            <a:ext cx="77914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/>
          <p:cNvSpPr>
            <a:spLocks noChangeArrowheads="1"/>
          </p:cNvSpPr>
          <p:nvPr/>
        </p:nvSpPr>
        <p:spPr bwMode="auto">
          <a:xfrm>
            <a:off x="228600" y="0"/>
            <a:ext cx="8610600" cy="647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6F5D7E5-F295-4FDA-840D-BB12BBB0A0A2}" type="slidenum">
              <a:rPr lang="en-US" sz="1400">
                <a:solidFill>
                  <a:schemeClr val="folHlink"/>
                </a:solidFill>
              </a:rPr>
              <a:pPr algn="r"/>
              <a:t>42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Image Enhancement</a:t>
            </a: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3"/>
          <a:srcRect b="7930"/>
          <a:stretch>
            <a:fillRect/>
          </a:stretch>
        </p:blipFill>
        <p:spPr bwMode="auto">
          <a:xfrm>
            <a:off x="1752600" y="457200"/>
            <a:ext cx="5710238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 Box 12"/>
          <p:cNvSpPr txBox="1">
            <a:spLocks noChangeArrowheads="1"/>
          </p:cNvSpPr>
          <p:nvPr/>
        </p:nvSpPr>
        <p:spPr bwMode="auto">
          <a:xfrm>
            <a:off x="1403350" y="1219200"/>
            <a:ext cx="1428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10000000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687" name="Text Box 13"/>
          <p:cNvSpPr txBox="1">
            <a:spLocks noChangeArrowheads="1"/>
          </p:cNvSpPr>
          <p:nvPr/>
        </p:nvSpPr>
        <p:spPr bwMode="auto">
          <a:xfrm>
            <a:off x="6473825" y="1287463"/>
            <a:ext cx="14287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01000000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688" name="Text Box 14"/>
          <p:cNvSpPr txBox="1">
            <a:spLocks noChangeArrowheads="1"/>
          </p:cNvSpPr>
          <p:nvPr/>
        </p:nvSpPr>
        <p:spPr bwMode="auto">
          <a:xfrm>
            <a:off x="381000" y="3070225"/>
            <a:ext cx="1428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00100000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689" name="Text Box 15"/>
          <p:cNvSpPr txBox="1">
            <a:spLocks noChangeArrowheads="1"/>
          </p:cNvSpPr>
          <p:nvPr/>
        </p:nvSpPr>
        <p:spPr bwMode="auto">
          <a:xfrm>
            <a:off x="7405688" y="3089275"/>
            <a:ext cx="1428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00001000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690" name="Text Box 16"/>
          <p:cNvSpPr txBox="1">
            <a:spLocks noChangeArrowheads="1"/>
          </p:cNvSpPr>
          <p:nvPr/>
        </p:nvSpPr>
        <p:spPr bwMode="auto">
          <a:xfrm>
            <a:off x="323850" y="4905375"/>
            <a:ext cx="1428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00000100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71691" name="Text Box 17"/>
          <p:cNvSpPr txBox="1">
            <a:spLocks noChangeArrowheads="1"/>
          </p:cNvSpPr>
          <p:nvPr/>
        </p:nvSpPr>
        <p:spPr bwMode="auto">
          <a:xfrm>
            <a:off x="7410450" y="4926013"/>
            <a:ext cx="14287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IE" sz="1800">
                <a:solidFill>
                  <a:srgbClr val="0033CC"/>
                </a:solidFill>
                <a:latin typeface="Courier New" pitchFamily="49" charset="0"/>
                <a:ea typeface="ＭＳ Ｐゴシック" pitchFamily="34" charset="-128"/>
              </a:rPr>
              <a:t>00000001</a:t>
            </a:r>
            <a:r>
              <a:rPr lang="en-IE" sz="1800" b="1">
                <a:solidFill>
                  <a:srgbClr val="0033CC"/>
                </a:solidFill>
                <a:latin typeface="Arial" charset="0"/>
                <a:ea typeface="ＭＳ Ｐゴシック" pitchFamily="34" charset="-128"/>
              </a:rPr>
              <a:t>]</a:t>
            </a:r>
            <a:endParaRPr lang="en-US" sz="1800" b="1">
              <a:solidFill>
                <a:srgbClr val="0033CC"/>
              </a:solidFill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8FF680-2286-45AE-8C31-124F3F19C539}" type="slidenum">
              <a:rPr lang="en-US" sz="1400">
                <a:solidFill>
                  <a:schemeClr val="folHlink"/>
                </a:solidFill>
              </a:rPr>
              <a:pPr algn="r"/>
              <a:t>43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Bit Plane Slicing</a:t>
            </a:r>
          </a:p>
        </p:txBody>
      </p:sp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981200"/>
            <a:ext cx="7324725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7"/>
          <p:cNvSpPr txBox="1">
            <a:spLocks noChangeArrowheads="1"/>
          </p:cNvSpPr>
          <p:nvPr/>
        </p:nvSpPr>
        <p:spPr bwMode="auto">
          <a:xfrm>
            <a:off x="3657600" y="5334000"/>
            <a:ext cx="2228850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Bit planes 1 through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A6BFF2E-6E07-4F1F-B03B-7EA13812EA48}" type="slidenum">
              <a:rPr lang="en-US" sz="1400">
                <a:solidFill>
                  <a:schemeClr val="folHlink"/>
                </a:solidFill>
              </a:rPr>
              <a:pPr algn="r"/>
              <a:t>44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Bit Plane Slicing</a:t>
            </a: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3"/>
          <a:srcRect r="66943" b="43085"/>
          <a:stretch>
            <a:fillRect/>
          </a:stretch>
        </p:blipFill>
        <p:spPr bwMode="auto">
          <a:xfrm>
            <a:off x="838200" y="1828800"/>
            <a:ext cx="3544888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3"/>
          <a:srcRect l="66309" r="874" b="43085"/>
          <a:stretch>
            <a:fillRect/>
          </a:stretch>
        </p:blipFill>
        <p:spPr bwMode="auto">
          <a:xfrm>
            <a:off x="900113" y="4953000"/>
            <a:ext cx="3519487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3"/>
          <a:srcRect l="32693" r="33653" b="43085"/>
          <a:stretch>
            <a:fillRect/>
          </a:stretch>
        </p:blipFill>
        <p:spPr bwMode="auto">
          <a:xfrm>
            <a:off x="809625" y="3386138"/>
            <a:ext cx="3609975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TextBox 8"/>
          <p:cNvSpPr txBox="1">
            <a:spLocks noChangeArrowheads="1"/>
          </p:cNvSpPr>
          <p:nvPr/>
        </p:nvSpPr>
        <p:spPr bwMode="auto">
          <a:xfrm>
            <a:off x="4648200" y="1905000"/>
            <a:ext cx="3341688" cy="12350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500">
                <a:latin typeface="Arial" charset="0"/>
                <a:ea typeface="ＭＳ Ｐゴシック" pitchFamily="34" charset="-128"/>
              </a:rPr>
              <a:t>Reconstructed image using only bit planes 8 and 7</a:t>
            </a:r>
          </a:p>
        </p:txBody>
      </p:sp>
      <p:sp>
        <p:nvSpPr>
          <p:cNvPr id="73736" name="TextBox 10"/>
          <p:cNvSpPr txBox="1">
            <a:spLocks noChangeArrowheads="1"/>
          </p:cNvSpPr>
          <p:nvPr/>
        </p:nvSpPr>
        <p:spPr bwMode="auto">
          <a:xfrm>
            <a:off x="4659313" y="3565525"/>
            <a:ext cx="3341687" cy="12350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500">
                <a:latin typeface="Arial" charset="0"/>
                <a:ea typeface="ＭＳ Ｐゴシック" pitchFamily="34" charset="-128"/>
              </a:rPr>
              <a:t>Reconstructed image using only bit planes 8, 7 and 6</a:t>
            </a:r>
          </a:p>
        </p:txBody>
      </p:sp>
      <p:sp>
        <p:nvSpPr>
          <p:cNvPr id="73737" name="TextBox 11"/>
          <p:cNvSpPr txBox="1">
            <a:spLocks noChangeArrowheads="1"/>
          </p:cNvSpPr>
          <p:nvPr/>
        </p:nvSpPr>
        <p:spPr bwMode="auto">
          <a:xfrm>
            <a:off x="4724400" y="5029200"/>
            <a:ext cx="3341688" cy="12350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500">
                <a:latin typeface="Arial" charset="0"/>
                <a:ea typeface="ＭＳ Ｐゴシック" pitchFamily="34" charset="-128"/>
              </a:rPr>
              <a:t>Reconstructed image using only bit planes 7, 6 and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35C262-52EA-4DAB-B868-993F65F6A3DD}" type="slidenum">
              <a:rPr lang="en-US" sz="1400">
                <a:solidFill>
                  <a:schemeClr val="folHlink"/>
                </a:solidFill>
              </a:rPr>
              <a:pPr algn="r"/>
              <a:t>45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of a Grayscale Image</a:t>
            </a:r>
          </a:p>
        </p:txBody>
      </p:sp>
      <p:sp>
        <p:nvSpPr>
          <p:cNvPr id="734213" name="Rectangle 5"/>
          <p:cNvSpPr>
            <a:spLocks noChangeArrowheads="1"/>
          </p:cNvSpPr>
          <p:nvPr/>
        </p:nvSpPr>
        <p:spPr bwMode="auto">
          <a:xfrm>
            <a:off x="685800" y="2057400"/>
            <a:ext cx="8077200" cy="3810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200"/>
              <a:t>Let </a:t>
            </a:r>
            <a:r>
              <a:rPr lang="en-US" sz="3200" i="1"/>
              <a:t>I</a:t>
            </a:r>
            <a:r>
              <a:rPr lang="en-US" sz="3200"/>
              <a:t> be a 1-band (grayscale) image.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200" i="1"/>
              <a:t>I</a:t>
            </a:r>
            <a:r>
              <a:rPr lang="en-US" sz="3200"/>
              <a:t>(</a:t>
            </a:r>
            <a:r>
              <a:rPr lang="en-US" sz="3200" i="1"/>
              <a:t>r</a:t>
            </a:r>
            <a:r>
              <a:rPr lang="en-US" sz="3200"/>
              <a:t>,</a:t>
            </a:r>
            <a:r>
              <a:rPr lang="en-US" sz="3200" i="1"/>
              <a:t>c</a:t>
            </a:r>
            <a:r>
              <a:rPr lang="en-US" sz="3200"/>
              <a:t>) is an 8-bit integer between 0 and 255.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200"/>
              <a:t>Histogram, </a:t>
            </a:r>
            <a:r>
              <a:rPr lang="en-US" sz="3200" i="1"/>
              <a:t>h</a:t>
            </a:r>
            <a:r>
              <a:rPr lang="en-US" sz="3200" i="1" baseline="-25000"/>
              <a:t>I</a:t>
            </a:r>
            <a:r>
              <a:rPr lang="en-US" sz="3200"/>
              <a:t>, of </a:t>
            </a:r>
            <a:r>
              <a:rPr lang="en-US" sz="3200" i="1"/>
              <a:t>I:</a:t>
            </a:r>
            <a:r>
              <a:rPr lang="en-US" sz="3200"/>
              <a:t>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/>
              <a:t> a 256-element array, </a:t>
            </a:r>
            <a:r>
              <a:rPr lang="en-US" i="1"/>
              <a:t>h</a:t>
            </a:r>
            <a:r>
              <a:rPr lang="en-US" i="1" baseline="-25000"/>
              <a:t>I</a:t>
            </a:r>
            <a:r>
              <a:rPr lang="en-US"/>
              <a:t>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/>
              <a:t> </a:t>
            </a:r>
            <a:r>
              <a:rPr lang="en-US" i="1"/>
              <a:t>h</a:t>
            </a:r>
            <a:r>
              <a:rPr lang="en-US" i="1" baseline="-25000"/>
              <a:t>I 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) = number of pixels in </a:t>
            </a:r>
            <a:r>
              <a:rPr lang="en-US" i="1"/>
              <a:t>I  </a:t>
            </a:r>
            <a:r>
              <a:rPr lang="en-US"/>
              <a:t>that have value </a:t>
            </a:r>
            <a:r>
              <a:rPr lang="en-US" i="1"/>
              <a:t>g</a:t>
            </a:r>
            <a:r>
              <a:rPr lang="en-US"/>
              <a:t>.</a:t>
            </a:r>
          </a:p>
          <a:p>
            <a:pPr marL="1085850" lvl="2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None/>
              <a:defRPr/>
            </a:pPr>
            <a:r>
              <a:rPr lang="en-US" sz="2400" i="1"/>
              <a:t>    for g = 0,1, 2, 3, …, 255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BABD275-53A4-4BE8-ADCF-42EE1C2242AD}" type="slidenum">
              <a:rPr lang="en-US" sz="1400">
                <a:solidFill>
                  <a:schemeClr val="folHlink"/>
                </a:solidFill>
              </a:rPr>
              <a:pPr algn="r"/>
              <a:t>46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of a Grayscale Image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57200" y="1760538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Histogram of a digital image with gray levels in the range </a:t>
            </a:r>
            <a:r>
              <a:rPr lang="en-US" i="1"/>
              <a:t>[0,L-1]</a:t>
            </a:r>
            <a:r>
              <a:rPr lang="en-US"/>
              <a:t> is a discrete function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b="1" baseline="-25000">
              <a:solidFill>
                <a:srgbClr val="0000FF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b="1" baseline="-25000">
              <a:solidFill>
                <a:srgbClr val="0000FF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Where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/>
              <a:t>r</a:t>
            </a:r>
            <a:r>
              <a:rPr lang="en-US" sz="2400" i="1" baseline="-25000"/>
              <a:t>k</a:t>
            </a:r>
            <a:r>
              <a:rPr lang="en-US" sz="2400"/>
              <a:t> = </a:t>
            </a:r>
            <a:r>
              <a:rPr lang="en-US" sz="2400" i="1"/>
              <a:t>k</a:t>
            </a:r>
            <a:r>
              <a:rPr lang="en-US" sz="2400" i="1" baseline="30000"/>
              <a:t>th</a:t>
            </a:r>
            <a:r>
              <a:rPr lang="en-US" sz="2400"/>
              <a:t> gray level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/>
              <a:t>n</a:t>
            </a:r>
            <a:r>
              <a:rPr lang="en-US" sz="2400" i="1" baseline="-25000"/>
              <a:t>k</a:t>
            </a:r>
            <a:r>
              <a:rPr lang="en-US" sz="2400"/>
              <a:t> = number of pixels in the image having gray level </a:t>
            </a:r>
            <a:r>
              <a:rPr lang="en-US" sz="2400" i="1"/>
              <a:t>r</a:t>
            </a:r>
            <a:r>
              <a:rPr lang="en-US" sz="2400" i="1" baseline="-25000"/>
              <a:t>k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/>
              <a:t>h(r</a:t>
            </a:r>
            <a:r>
              <a:rPr lang="en-US" sz="2400" i="1" baseline="-25000"/>
              <a:t>k</a:t>
            </a:r>
            <a:r>
              <a:rPr lang="en-US" sz="2400" i="1"/>
              <a:t>)</a:t>
            </a:r>
            <a:r>
              <a:rPr lang="en-US" sz="2400"/>
              <a:t> = histogram of an image having </a:t>
            </a:r>
            <a:r>
              <a:rPr lang="en-US" sz="2400" i="1"/>
              <a:t>r</a:t>
            </a:r>
            <a:r>
              <a:rPr lang="en-US" sz="2400" i="1" baseline="-25000"/>
              <a:t>k</a:t>
            </a:r>
            <a:r>
              <a:rPr lang="en-US" sz="2400"/>
              <a:t> gray levels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b="1">
              <a:solidFill>
                <a:srgbClr val="0000FF"/>
              </a:solidFill>
            </a:endParaRPr>
          </a:p>
        </p:txBody>
      </p: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3352800" y="2971800"/>
          <a:ext cx="2044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622080" imgH="228600" progId="">
                  <p:embed/>
                </p:oleObj>
              </mc:Choice>
              <mc:Fallback>
                <p:oleObj name="Equation" r:id="rId4" imgW="622080" imgH="228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71800"/>
                        <a:ext cx="2044700" cy="6223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721A634-7F65-42C9-9BB1-64D2CE879752}" type="slidenum">
              <a:rPr lang="en-US" sz="1400">
                <a:solidFill>
                  <a:schemeClr val="folHlink"/>
                </a:solidFill>
              </a:rPr>
              <a:pPr algn="r"/>
              <a:t>47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Normalized Histogram</a:t>
            </a:r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1219200" y="2971800"/>
          <a:ext cx="70881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4" imgW="2158920" imgH="228600" progId="">
                  <p:embed/>
                </p:oleObj>
              </mc:Choice>
              <mc:Fallback>
                <p:oleObj name="Equation" r:id="rId4" imgW="2158920" imgH="2286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971800"/>
                        <a:ext cx="7088188" cy="53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Dividing each of histogram at gray level </a:t>
            </a:r>
            <a:r>
              <a:rPr lang="en-US" sz="3200" i="1"/>
              <a:t>r</a:t>
            </a:r>
            <a:r>
              <a:rPr lang="en-US" sz="3200" i="1" baseline="-25000"/>
              <a:t>k</a:t>
            </a:r>
            <a:r>
              <a:rPr lang="en-US" sz="3200" b="1" i="1"/>
              <a:t> </a:t>
            </a:r>
            <a:r>
              <a:rPr lang="en-US" sz="3200"/>
              <a:t>by the total number of pixels in the image, </a:t>
            </a:r>
            <a:r>
              <a:rPr lang="en-US" sz="3200" i="1"/>
              <a:t>n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 b="1" i="1"/>
          </a:p>
          <a:p>
            <a:pPr marL="742950" lvl="1" indent="-285750"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b="1">
              <a:solidFill>
                <a:srgbClr val="0000FF"/>
              </a:solidFill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i="1"/>
              <a:t>p(r</a:t>
            </a:r>
            <a:r>
              <a:rPr lang="en-US" sz="3200" i="1" baseline="-25000"/>
              <a:t>k</a:t>
            </a:r>
            <a:r>
              <a:rPr lang="en-US" sz="3200" i="1"/>
              <a:t>)</a:t>
            </a:r>
            <a:r>
              <a:rPr lang="en-US" sz="3200" b="1" i="1"/>
              <a:t> </a:t>
            </a:r>
            <a:r>
              <a:rPr lang="en-US" sz="3200"/>
              <a:t>gives an estimate of the probability of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200"/>
              <a:t>	occurrence of gray level </a:t>
            </a:r>
            <a:r>
              <a:rPr lang="en-US" sz="3200" i="1"/>
              <a:t>r</a:t>
            </a:r>
            <a:r>
              <a:rPr lang="en-US" sz="3200" i="1" baseline="-25000"/>
              <a:t>k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The sum of all components of a normalized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200"/>
              <a:t>    histogram is equal to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BD52C6-8AB5-4DDB-BB34-B1ACF76BB665}" type="slidenum">
              <a:rPr lang="en-US" sz="1400">
                <a:solidFill>
                  <a:schemeClr val="folHlink"/>
                </a:solidFill>
              </a:rPr>
              <a:pPr algn="r"/>
              <a:t>48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of a Grayscale Image</a:t>
            </a:r>
          </a:p>
        </p:txBody>
      </p:sp>
      <p:grpSp>
        <p:nvGrpSpPr>
          <p:cNvPr id="75780" name="Group 5"/>
          <p:cNvGrpSpPr>
            <a:grpSpLocks/>
          </p:cNvGrpSpPr>
          <p:nvPr/>
        </p:nvGrpSpPr>
        <p:grpSpPr bwMode="auto">
          <a:xfrm>
            <a:off x="685800" y="2438400"/>
            <a:ext cx="2514600" cy="2957513"/>
            <a:chOff x="480" y="1641"/>
            <a:chExt cx="1584" cy="1863"/>
          </a:xfrm>
        </p:grpSpPr>
        <p:grpSp>
          <p:nvGrpSpPr>
            <p:cNvPr id="75785" name="Group 6"/>
            <p:cNvGrpSpPr>
              <a:grpSpLocks/>
            </p:cNvGrpSpPr>
            <p:nvPr/>
          </p:nvGrpSpPr>
          <p:grpSpPr bwMode="auto">
            <a:xfrm>
              <a:off x="480" y="1641"/>
              <a:ext cx="1584" cy="1584"/>
              <a:chOff x="672" y="1488"/>
              <a:chExt cx="1584" cy="1584"/>
            </a:xfrm>
          </p:grpSpPr>
          <p:sp>
            <p:nvSpPr>
              <p:cNvPr id="75787" name="Rectangle 7"/>
              <p:cNvSpPr>
                <a:spLocks noChangeArrowheads="1"/>
              </p:cNvSpPr>
              <p:nvPr/>
            </p:nvSpPr>
            <p:spPr bwMode="auto">
              <a:xfrm>
                <a:off x="672" y="1488"/>
                <a:ext cx="1584" cy="1584"/>
              </a:xfrm>
              <a:prstGeom prst="rect">
                <a:avLst/>
              </a:prstGeom>
              <a:solidFill>
                <a:srgbClr val="94E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75788" name="Picture 8" descr="BanjoBeetle_gs_4bit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26" y="1542"/>
                <a:ext cx="1475" cy="1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5786" name="Text Box 9"/>
            <p:cNvSpPr txBox="1">
              <a:spLocks noChangeArrowheads="1"/>
            </p:cNvSpPr>
            <p:nvPr/>
          </p:nvSpPr>
          <p:spPr bwMode="auto">
            <a:xfrm>
              <a:off x="538" y="3273"/>
              <a:ext cx="14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latin typeface="Arial" charset="0"/>
                </a:rPr>
                <a:t>16-level (4-bit) image</a:t>
              </a:r>
            </a:p>
          </p:txBody>
        </p:sp>
      </p:grpSp>
      <p:grpSp>
        <p:nvGrpSpPr>
          <p:cNvPr id="75781" name="Group 10"/>
          <p:cNvGrpSpPr>
            <a:grpSpLocks/>
          </p:cNvGrpSpPr>
          <p:nvPr/>
        </p:nvGrpSpPr>
        <p:grpSpPr bwMode="auto">
          <a:xfrm>
            <a:off x="3581400" y="1905000"/>
            <a:ext cx="5167313" cy="4419600"/>
            <a:chOff x="2304" y="1104"/>
            <a:chExt cx="3255" cy="2784"/>
          </a:xfrm>
        </p:grpSpPr>
        <p:pic>
          <p:nvPicPr>
            <p:cNvPr id="75782" name="Picture 11" descr="BanjoBeetleLevel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583" y="1163"/>
              <a:ext cx="2665" cy="2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783" name="Text Box 12"/>
            <p:cNvSpPr txBox="1">
              <a:spLocks noChangeArrowheads="1"/>
            </p:cNvSpPr>
            <p:nvPr/>
          </p:nvSpPr>
          <p:spPr bwMode="auto">
            <a:xfrm rot="5400000">
              <a:off x="4296" y="2371"/>
              <a:ext cx="2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800">
                  <a:latin typeface="Arial" charset="0"/>
                </a:rPr>
                <a:t>black marks pixels with intensity </a:t>
              </a:r>
              <a:r>
                <a:rPr lang="en-US" sz="2000" i="1"/>
                <a:t>g</a:t>
              </a:r>
            </a:p>
          </p:txBody>
        </p:sp>
        <p:sp>
          <p:nvSpPr>
            <p:cNvPr id="75784" name="Text Box 13"/>
            <p:cNvSpPr txBox="1">
              <a:spLocks noChangeArrowheads="1"/>
            </p:cNvSpPr>
            <p:nvPr/>
          </p:nvSpPr>
          <p:spPr bwMode="auto">
            <a:xfrm rot="-5400000">
              <a:off x="1028" y="2380"/>
              <a:ext cx="27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>
                  <a:latin typeface="Arial" charset="0"/>
                </a:rPr>
                <a:t>lower RHC:  number</a:t>
              </a:r>
              <a:r>
                <a:rPr lang="en-US" sz="1800">
                  <a:latin typeface="Arial" charset="0"/>
                </a:rPr>
                <a:t> </a:t>
              </a:r>
              <a:r>
                <a:rPr lang="en-US" sz="1600">
                  <a:latin typeface="Arial" charset="0"/>
                </a:rPr>
                <a:t>of pixels with intensity </a:t>
              </a:r>
              <a:r>
                <a:rPr lang="en-US" sz="1800" i="1"/>
                <a:t>g</a:t>
              </a:r>
              <a:r>
                <a:rPr lang="en-US" sz="1600">
                  <a:latin typeface="Arial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70B206-B0F2-4FEA-9412-EF522116A842}" type="slidenum">
              <a:rPr lang="en-US" sz="1400">
                <a:solidFill>
                  <a:schemeClr val="folHlink"/>
                </a:solidFill>
              </a:rPr>
              <a:pPr algn="r"/>
              <a:t>49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of a Grayscale Image</a:t>
            </a:r>
          </a:p>
        </p:txBody>
      </p:sp>
      <p:pic>
        <p:nvPicPr>
          <p:cNvPr id="76804" name="Picture 6" descr="BanjoBeetleHis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751013"/>
            <a:ext cx="4573588" cy="457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7" descr="BanjoBeetleLevel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903413"/>
            <a:ext cx="3165475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 Box 8"/>
          <p:cNvSpPr txBox="1">
            <a:spLocks noChangeAspect="1" noChangeArrowheads="1"/>
          </p:cNvSpPr>
          <p:nvPr/>
        </p:nvSpPr>
        <p:spPr bwMode="auto">
          <a:xfrm>
            <a:off x="533400" y="5256213"/>
            <a:ext cx="33067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Plot of histogram:  </a:t>
            </a:r>
          </a:p>
          <a:p>
            <a:pPr eaLnBrk="0" hangingPunct="0"/>
            <a:r>
              <a:rPr lang="en-US" sz="1600">
                <a:latin typeface="Arial" charset="0"/>
              </a:rPr>
              <a:t>number of pixels with intensity </a:t>
            </a:r>
            <a:r>
              <a:rPr lang="en-US" sz="1600" i="1"/>
              <a:t>g</a:t>
            </a:r>
            <a:r>
              <a:rPr lang="en-US" sz="1600">
                <a:latin typeface="Arial" charset="0"/>
              </a:rPr>
              <a:t> </a:t>
            </a:r>
          </a:p>
        </p:txBody>
      </p:sp>
      <p:sp>
        <p:nvSpPr>
          <p:cNvPr id="76807" name="Text Box 9"/>
          <p:cNvSpPr txBox="1">
            <a:spLocks noChangeArrowheads="1"/>
          </p:cNvSpPr>
          <p:nvPr/>
        </p:nvSpPr>
        <p:spPr bwMode="auto">
          <a:xfrm>
            <a:off x="3886200" y="1979613"/>
            <a:ext cx="1447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latin typeface="Arial" charset="0"/>
              </a:rPr>
              <a:t>Black marks pixels with intensity </a:t>
            </a:r>
            <a:r>
              <a:rPr lang="en-US" sz="2000" i="1"/>
              <a:t>g</a:t>
            </a:r>
          </a:p>
        </p:txBody>
      </p:sp>
      <p:sp>
        <p:nvSpPr>
          <p:cNvPr id="76808" name="Rectangle 10"/>
          <p:cNvSpPr>
            <a:spLocks noChangeArrowheads="1"/>
          </p:cNvSpPr>
          <p:nvPr/>
        </p:nvSpPr>
        <p:spPr bwMode="auto">
          <a:xfrm>
            <a:off x="3962400" y="5943600"/>
            <a:ext cx="47244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5"/>
          <p:cNvSpPr txBox="1">
            <a:spLocks noGrp="1"/>
          </p:cNvSpPr>
          <p:nvPr/>
        </p:nvSpPr>
        <p:spPr bwMode="auto">
          <a:xfrm>
            <a:off x="6589713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3334971-4931-483F-B3D6-2D19017E7DC9}" type="slidenum">
              <a:rPr lang="en-US" sz="1400">
                <a:solidFill>
                  <a:schemeClr val="folHlink"/>
                </a:solidFill>
              </a:rPr>
              <a:pPr algn="r"/>
              <a:t>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Types of image enhancement operations</a:t>
            </a:r>
            <a:endParaRPr lang="en-US" altLang="zh-CN" sz="4000" smtClean="0">
              <a:ea typeface="SimSun" pitchFamily="2" charset="-122"/>
            </a:endParaRPr>
          </a:p>
        </p:txBody>
      </p:sp>
      <p:sp>
        <p:nvSpPr>
          <p:cNvPr id="652297" name="Rectangle 9"/>
          <p:cNvSpPr>
            <a:spLocks noChangeArrowheads="1"/>
          </p:cNvSpPr>
          <p:nvPr/>
        </p:nvSpPr>
        <p:spPr bwMode="auto">
          <a:xfrm>
            <a:off x="457200" y="1676400"/>
            <a:ext cx="5257800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Point/Pixel operations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/>
              <a:t>   </a:t>
            </a:r>
            <a:r>
              <a:rPr lang="en-US" sz="2200"/>
              <a:t>Output value at specific coordinates </a:t>
            </a:r>
            <a:r>
              <a:rPr lang="en-US" sz="2200" i="1"/>
              <a:t>(x,y)</a:t>
            </a:r>
            <a:r>
              <a:rPr lang="en-US" sz="2200"/>
              <a:t> is dependent only on the input value at </a:t>
            </a:r>
            <a:r>
              <a:rPr lang="en-US" sz="2200" i="1"/>
              <a:t>(x,y)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 i="1"/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Local operations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/>
              <a:t>   </a:t>
            </a:r>
            <a:r>
              <a:rPr lang="en-US" sz="2200"/>
              <a:t>The output value at </a:t>
            </a:r>
            <a:r>
              <a:rPr lang="en-US" sz="2200" i="1"/>
              <a:t>(x,y)</a:t>
            </a:r>
            <a:r>
              <a:rPr lang="en-US" sz="2200"/>
              <a:t> is dependent on the input values in the neighborhood of </a:t>
            </a:r>
            <a:r>
              <a:rPr lang="en-US" sz="2200" i="1"/>
              <a:t>(x,y)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 i="1"/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Global operations</a:t>
            </a:r>
            <a:r>
              <a:rPr lang="en-US">
                <a:solidFill>
                  <a:srgbClr val="0000FF"/>
                </a:solidFill>
              </a:rPr>
              <a:t> </a:t>
            </a:r>
          </a:p>
          <a:p>
            <a:pPr marL="236538" indent="-236538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500"/>
              <a:t>	</a:t>
            </a:r>
            <a:r>
              <a:rPr lang="en-US" sz="2200"/>
              <a:t>The output value at </a:t>
            </a:r>
            <a:r>
              <a:rPr lang="en-US" sz="2200" i="1"/>
              <a:t>(x,y)</a:t>
            </a:r>
            <a:r>
              <a:rPr lang="en-US" sz="2200"/>
              <a:t> is dependent on all the values in the input image</a:t>
            </a:r>
          </a:p>
          <a:p>
            <a:pPr marL="236538" indent="-236538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200"/>
          </a:p>
        </p:txBody>
      </p:sp>
      <p:sp>
        <p:nvSpPr>
          <p:cNvPr id="44037" name="Rectangle 10"/>
          <p:cNvSpPr>
            <a:spLocks noChangeArrowheads="1"/>
          </p:cNvSpPr>
          <p:nvPr/>
        </p:nvSpPr>
        <p:spPr bwMode="auto">
          <a:xfrm>
            <a:off x="5867400" y="21336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4038" name="Rectangle 11"/>
          <p:cNvSpPr>
            <a:spLocks noChangeArrowheads="1"/>
          </p:cNvSpPr>
          <p:nvPr/>
        </p:nvSpPr>
        <p:spPr bwMode="auto">
          <a:xfrm>
            <a:off x="7543800" y="21336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Oval 12"/>
          <p:cNvSpPr>
            <a:spLocks noChangeArrowheads="1"/>
          </p:cNvSpPr>
          <p:nvPr/>
        </p:nvSpPr>
        <p:spPr bwMode="auto">
          <a:xfrm>
            <a:off x="6432550" y="2514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Oval 13"/>
          <p:cNvSpPr>
            <a:spLocks noChangeArrowheads="1"/>
          </p:cNvSpPr>
          <p:nvPr/>
        </p:nvSpPr>
        <p:spPr bwMode="auto">
          <a:xfrm>
            <a:off x="8156575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1" name="Freeform 14"/>
          <p:cNvSpPr>
            <a:spLocks/>
          </p:cNvSpPr>
          <p:nvPr/>
        </p:nvSpPr>
        <p:spPr bwMode="auto">
          <a:xfrm>
            <a:off x="6496050" y="1776413"/>
            <a:ext cx="1733550" cy="698500"/>
          </a:xfrm>
          <a:custGeom>
            <a:avLst/>
            <a:gdLst>
              <a:gd name="T0" fmla="*/ 0 w 1092"/>
              <a:gd name="T1" fmla="*/ 2147483647 h 440"/>
              <a:gd name="T2" fmla="*/ 2147483647 w 1092"/>
              <a:gd name="T3" fmla="*/ 2147483647 h 440"/>
              <a:gd name="T4" fmla="*/ 2147483647 w 1092"/>
              <a:gd name="T5" fmla="*/ 2147483647 h 440"/>
              <a:gd name="T6" fmla="*/ 0 60000 65536"/>
              <a:gd name="T7" fmla="*/ 0 60000 65536"/>
              <a:gd name="T8" fmla="*/ 0 60000 65536"/>
              <a:gd name="T9" fmla="*/ 0 w 1092"/>
              <a:gd name="T10" fmla="*/ 0 h 440"/>
              <a:gd name="T11" fmla="*/ 1092 w 1092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2" h="440">
                <a:moveTo>
                  <a:pt x="0" y="440"/>
                </a:moveTo>
                <a:cubicBezTo>
                  <a:pt x="172" y="223"/>
                  <a:pt x="344" y="6"/>
                  <a:pt x="526" y="3"/>
                </a:cubicBezTo>
                <a:cubicBezTo>
                  <a:pt x="708" y="0"/>
                  <a:pt x="900" y="210"/>
                  <a:pt x="1092" y="42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2303" name="Rectangle 15"/>
          <p:cNvSpPr>
            <a:spLocks noChangeArrowheads="1"/>
          </p:cNvSpPr>
          <p:nvPr/>
        </p:nvSpPr>
        <p:spPr bwMode="auto">
          <a:xfrm>
            <a:off x="5876925" y="3889375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652304" name="Rectangle 16"/>
          <p:cNvSpPr>
            <a:spLocks noChangeArrowheads="1"/>
          </p:cNvSpPr>
          <p:nvPr/>
        </p:nvSpPr>
        <p:spPr bwMode="auto">
          <a:xfrm>
            <a:off x="7553325" y="3889375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5" name="Oval 17"/>
          <p:cNvSpPr>
            <a:spLocks noChangeArrowheads="1"/>
          </p:cNvSpPr>
          <p:nvPr/>
        </p:nvSpPr>
        <p:spPr bwMode="auto">
          <a:xfrm>
            <a:off x="6346825" y="4160838"/>
            <a:ext cx="309563" cy="325437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6" name="Oval 18"/>
          <p:cNvSpPr>
            <a:spLocks noChangeArrowheads="1"/>
          </p:cNvSpPr>
          <p:nvPr/>
        </p:nvSpPr>
        <p:spPr bwMode="auto">
          <a:xfrm>
            <a:off x="8166100" y="427037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07" name="Freeform 19"/>
          <p:cNvSpPr>
            <a:spLocks/>
          </p:cNvSpPr>
          <p:nvPr/>
        </p:nvSpPr>
        <p:spPr bwMode="auto">
          <a:xfrm>
            <a:off x="6535738" y="3532188"/>
            <a:ext cx="1671637" cy="712787"/>
          </a:xfrm>
          <a:custGeom>
            <a:avLst/>
            <a:gdLst>
              <a:gd name="T0" fmla="*/ 0 w 1092"/>
              <a:gd name="T1" fmla="*/ 2147483647 h 440"/>
              <a:gd name="T2" fmla="*/ 2147483647 w 1092"/>
              <a:gd name="T3" fmla="*/ 2147483647 h 440"/>
              <a:gd name="T4" fmla="*/ 2147483647 w 1092"/>
              <a:gd name="T5" fmla="*/ 2147483647 h 440"/>
              <a:gd name="T6" fmla="*/ 0 60000 65536"/>
              <a:gd name="T7" fmla="*/ 0 60000 65536"/>
              <a:gd name="T8" fmla="*/ 0 60000 65536"/>
              <a:gd name="T9" fmla="*/ 0 w 1092"/>
              <a:gd name="T10" fmla="*/ 0 h 440"/>
              <a:gd name="T11" fmla="*/ 1092 w 1092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2" h="440">
                <a:moveTo>
                  <a:pt x="0" y="440"/>
                </a:moveTo>
                <a:cubicBezTo>
                  <a:pt x="172" y="223"/>
                  <a:pt x="344" y="6"/>
                  <a:pt x="526" y="3"/>
                </a:cubicBezTo>
                <a:cubicBezTo>
                  <a:pt x="708" y="0"/>
                  <a:pt x="900" y="210"/>
                  <a:pt x="1092" y="42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2308" name="Rectangle 20"/>
          <p:cNvSpPr>
            <a:spLocks noChangeArrowheads="1"/>
          </p:cNvSpPr>
          <p:nvPr/>
        </p:nvSpPr>
        <p:spPr bwMode="auto">
          <a:xfrm>
            <a:off x="5867400" y="5410200"/>
            <a:ext cx="1295400" cy="914400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652309" name="Rectangle 21"/>
          <p:cNvSpPr>
            <a:spLocks noChangeArrowheads="1"/>
          </p:cNvSpPr>
          <p:nvPr/>
        </p:nvSpPr>
        <p:spPr bwMode="auto">
          <a:xfrm>
            <a:off x="7546975" y="5410200"/>
            <a:ext cx="1295400" cy="914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10" name="Oval 22"/>
          <p:cNvSpPr>
            <a:spLocks noChangeArrowheads="1"/>
          </p:cNvSpPr>
          <p:nvPr/>
        </p:nvSpPr>
        <p:spPr bwMode="auto">
          <a:xfrm>
            <a:off x="8159750" y="5791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2311" name="Freeform 23"/>
          <p:cNvSpPr>
            <a:spLocks/>
          </p:cNvSpPr>
          <p:nvPr/>
        </p:nvSpPr>
        <p:spPr bwMode="auto">
          <a:xfrm>
            <a:off x="6605588" y="5049838"/>
            <a:ext cx="1608137" cy="722312"/>
          </a:xfrm>
          <a:custGeom>
            <a:avLst/>
            <a:gdLst>
              <a:gd name="T0" fmla="*/ 0 w 1013"/>
              <a:gd name="T1" fmla="*/ 2147483647 h 455"/>
              <a:gd name="T2" fmla="*/ 2147483647 w 1013"/>
              <a:gd name="T3" fmla="*/ 2147483647 h 455"/>
              <a:gd name="T4" fmla="*/ 2147483647 w 1013"/>
              <a:gd name="T5" fmla="*/ 2147483647 h 455"/>
              <a:gd name="T6" fmla="*/ 0 60000 65536"/>
              <a:gd name="T7" fmla="*/ 0 60000 65536"/>
              <a:gd name="T8" fmla="*/ 0 60000 65536"/>
              <a:gd name="T9" fmla="*/ 0 w 1013"/>
              <a:gd name="T10" fmla="*/ 0 h 455"/>
              <a:gd name="T11" fmla="*/ 1013 w 1013"/>
              <a:gd name="T12" fmla="*/ 455 h 4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3" h="455">
                <a:moveTo>
                  <a:pt x="0" y="226"/>
                </a:moveTo>
                <a:cubicBezTo>
                  <a:pt x="178" y="113"/>
                  <a:pt x="357" y="0"/>
                  <a:pt x="526" y="38"/>
                </a:cubicBezTo>
                <a:cubicBezTo>
                  <a:pt x="695" y="76"/>
                  <a:pt x="937" y="384"/>
                  <a:pt x="1013" y="455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2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5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52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2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5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5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5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3" grpId="0" animBg="1"/>
      <p:bldP spid="652304" grpId="0" animBg="1"/>
      <p:bldP spid="652305" grpId="0" animBg="1"/>
      <p:bldP spid="652306" grpId="0" animBg="1"/>
      <p:bldP spid="652307" grpId="0" animBg="1"/>
      <p:bldP spid="652308" grpId="0" animBg="1"/>
      <p:bldP spid="652309" grpId="0" animBg="1"/>
      <p:bldP spid="652310" grpId="0" animBg="1"/>
      <p:bldP spid="6523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5" descr="BanjoBeetleHis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676400"/>
            <a:ext cx="4573588" cy="457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55A82C-6911-4431-9E98-5A0C00962785}" type="slidenum">
              <a:rPr lang="en-US" sz="1400">
                <a:solidFill>
                  <a:schemeClr val="folHlink"/>
                </a:solidFill>
              </a:rPr>
              <a:pPr algn="r"/>
              <a:t>50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of a Grayscale Image</a:t>
            </a:r>
          </a:p>
        </p:txBody>
      </p:sp>
      <p:pic>
        <p:nvPicPr>
          <p:cNvPr id="77829" name="Picture 5" descr="BanjoBeetleLevel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00" y="1825625"/>
            <a:ext cx="3165475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0" name="Text Box 6"/>
          <p:cNvSpPr txBox="1">
            <a:spLocks noChangeAspect="1" noChangeArrowheads="1"/>
          </p:cNvSpPr>
          <p:nvPr/>
        </p:nvSpPr>
        <p:spPr bwMode="auto">
          <a:xfrm>
            <a:off x="533400" y="5181600"/>
            <a:ext cx="33067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latin typeface="Arial" charset="0"/>
              </a:rPr>
              <a:t>Plot of histogram:  </a:t>
            </a:r>
          </a:p>
          <a:p>
            <a:pPr eaLnBrk="0" hangingPunct="0"/>
            <a:r>
              <a:rPr lang="en-US" sz="1600">
                <a:latin typeface="Arial" charset="0"/>
              </a:rPr>
              <a:t>number of pixels with intensity </a:t>
            </a:r>
            <a:r>
              <a:rPr lang="en-US" sz="1600" i="1"/>
              <a:t>g</a:t>
            </a:r>
            <a:r>
              <a:rPr lang="en-US" sz="1600">
                <a:latin typeface="Arial" charset="0"/>
              </a:rPr>
              <a:t> 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3886200" y="1905000"/>
            <a:ext cx="1447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latin typeface="Arial" charset="0"/>
              </a:rPr>
              <a:t>Black marks pixels with intensity </a:t>
            </a:r>
            <a:r>
              <a:rPr lang="en-US" sz="2000" i="1"/>
              <a:t>g</a:t>
            </a:r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3429000" y="3200400"/>
            <a:ext cx="3810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833" name="Line 9"/>
          <p:cNvSpPr>
            <a:spLocks noChangeShapeType="1"/>
          </p:cNvSpPr>
          <p:nvPr/>
        </p:nvSpPr>
        <p:spPr bwMode="auto">
          <a:xfrm>
            <a:off x="3810000" y="3352800"/>
            <a:ext cx="23622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1111250" y="2438400"/>
            <a:ext cx="3810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835" name="Line 11"/>
          <p:cNvSpPr>
            <a:spLocks noChangeShapeType="1"/>
          </p:cNvSpPr>
          <p:nvPr/>
        </p:nvSpPr>
        <p:spPr bwMode="auto">
          <a:xfrm>
            <a:off x="1447800" y="2622550"/>
            <a:ext cx="2667000" cy="2178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3405188" y="3986213"/>
            <a:ext cx="3810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837" name="Line 13"/>
          <p:cNvSpPr>
            <a:spLocks noChangeShapeType="1"/>
          </p:cNvSpPr>
          <p:nvPr/>
        </p:nvSpPr>
        <p:spPr bwMode="auto">
          <a:xfrm flipV="1">
            <a:off x="3741738" y="1905000"/>
            <a:ext cx="3497262" cy="21256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838" name="Line 14"/>
          <p:cNvSpPr>
            <a:spLocks noChangeShapeType="1"/>
          </p:cNvSpPr>
          <p:nvPr/>
        </p:nvSpPr>
        <p:spPr bwMode="auto">
          <a:xfrm>
            <a:off x="609600" y="5867400"/>
            <a:ext cx="3124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7839" name="Rectangle 16"/>
          <p:cNvSpPr>
            <a:spLocks noChangeArrowheads="1"/>
          </p:cNvSpPr>
          <p:nvPr/>
        </p:nvSpPr>
        <p:spPr bwMode="auto">
          <a:xfrm>
            <a:off x="3962400" y="5853113"/>
            <a:ext cx="47244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64E95CC-293B-4A43-A7E7-71D6F709BF4F}" type="slidenum">
              <a:rPr lang="en-US" sz="1400">
                <a:solidFill>
                  <a:schemeClr val="folHlink"/>
                </a:solidFill>
              </a:rPr>
              <a:pPr algn="r"/>
              <a:t>51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of a Color Image</a:t>
            </a:r>
          </a:p>
        </p:txBody>
      </p:sp>
      <p:sp>
        <p:nvSpPr>
          <p:cNvPr id="752645" name="Rectangle 5"/>
          <p:cNvSpPr>
            <a:spLocks noChangeArrowheads="1"/>
          </p:cNvSpPr>
          <p:nvPr/>
        </p:nvSpPr>
        <p:spPr bwMode="auto">
          <a:xfrm>
            <a:off x="1219200" y="2219325"/>
            <a:ext cx="7010400" cy="2794000"/>
          </a:xfrm>
          <a:prstGeom prst="rect">
            <a:avLst/>
          </a:prstGeom>
          <a:solidFill>
            <a:srgbClr val="EFFFEF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2075" tIns="46038" rIns="92075" bIns="46038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2400"/>
              <a:t>If I is a 3-band image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2400"/>
              <a:t>then I(</a:t>
            </a:r>
            <a:r>
              <a:rPr lang="en-US" sz="2400" i="1"/>
              <a:t>r</a:t>
            </a:r>
            <a:r>
              <a:rPr lang="en-US" sz="2400"/>
              <a:t>,</a:t>
            </a:r>
            <a:r>
              <a:rPr lang="en-US" sz="2400" i="1"/>
              <a:t>c,b</a:t>
            </a:r>
            <a:r>
              <a:rPr lang="en-US" sz="2400"/>
              <a:t>) is an integer between 0 and 255.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2400"/>
              <a:t>I has 3 histograms: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 sz="2000" i="1">
                <a:solidFill>
                  <a:srgbClr val="FF0000"/>
                </a:solidFill>
              </a:rPr>
              <a:t>h</a:t>
            </a:r>
            <a:r>
              <a:rPr lang="en-US" sz="2000" i="1" baseline="-25000">
                <a:solidFill>
                  <a:srgbClr val="FF0000"/>
                </a:solidFill>
              </a:rPr>
              <a:t>R</a:t>
            </a:r>
            <a:r>
              <a:rPr lang="en-US" sz="2000">
                <a:solidFill>
                  <a:srgbClr val="FF0000"/>
                </a:solidFill>
              </a:rPr>
              <a:t>(</a:t>
            </a:r>
            <a:r>
              <a:rPr lang="en-US" sz="2000" i="1">
                <a:solidFill>
                  <a:srgbClr val="FF0000"/>
                </a:solidFill>
              </a:rPr>
              <a:t>g</a:t>
            </a:r>
            <a:r>
              <a:rPr lang="en-US" sz="2000">
                <a:solidFill>
                  <a:srgbClr val="FF0000"/>
                </a:solidFill>
              </a:rPr>
              <a:t>)</a:t>
            </a:r>
            <a:r>
              <a:rPr lang="en-US" sz="2000"/>
              <a:t> = # of pixels in I</a:t>
            </a:r>
            <a:r>
              <a:rPr lang="en-US" sz="2000">
                <a:solidFill>
                  <a:srgbClr val="FF0000"/>
                </a:solidFill>
              </a:rPr>
              <a:t>(:,:,1)</a:t>
            </a:r>
            <a:r>
              <a:rPr lang="en-US" sz="2000" i="1"/>
              <a:t>  </a:t>
            </a:r>
            <a:r>
              <a:rPr lang="en-US" sz="2000"/>
              <a:t>with intensity value </a:t>
            </a:r>
            <a:r>
              <a:rPr lang="en-US" sz="2000" i="1">
                <a:solidFill>
                  <a:srgbClr val="FF0000"/>
                </a:solidFill>
              </a:rPr>
              <a:t>g</a:t>
            </a:r>
            <a:endParaRPr lang="en-US" sz="2000">
              <a:solidFill>
                <a:srgbClr val="FF0000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 sz="2000" i="1">
                <a:solidFill>
                  <a:srgbClr val="006600"/>
                </a:solidFill>
              </a:rPr>
              <a:t>h</a:t>
            </a:r>
            <a:r>
              <a:rPr lang="en-US" sz="2000" i="1" baseline="-25000">
                <a:solidFill>
                  <a:srgbClr val="006600"/>
                </a:solidFill>
              </a:rPr>
              <a:t>G</a:t>
            </a:r>
            <a:r>
              <a:rPr lang="en-US" sz="2000">
                <a:solidFill>
                  <a:srgbClr val="006600"/>
                </a:solidFill>
              </a:rPr>
              <a:t>(</a:t>
            </a:r>
            <a:r>
              <a:rPr lang="en-US" sz="2000" i="1">
                <a:solidFill>
                  <a:srgbClr val="006600"/>
                </a:solidFill>
              </a:rPr>
              <a:t>g</a:t>
            </a:r>
            <a:r>
              <a:rPr lang="en-US" sz="2000">
                <a:solidFill>
                  <a:srgbClr val="006600"/>
                </a:solidFill>
              </a:rPr>
              <a:t>) </a:t>
            </a:r>
            <a:r>
              <a:rPr lang="en-US" sz="2000"/>
              <a:t>= # of pixels in I</a:t>
            </a:r>
            <a:r>
              <a:rPr lang="en-US" sz="2000">
                <a:solidFill>
                  <a:srgbClr val="006600"/>
                </a:solidFill>
              </a:rPr>
              <a:t>(:,:,2)</a:t>
            </a:r>
            <a:r>
              <a:rPr lang="en-US" sz="2000" i="1"/>
              <a:t>  </a:t>
            </a:r>
            <a:r>
              <a:rPr lang="en-US" sz="2000"/>
              <a:t>with intensity value </a:t>
            </a:r>
            <a:r>
              <a:rPr lang="en-US" sz="2000" i="1">
                <a:solidFill>
                  <a:srgbClr val="006600"/>
                </a:solidFill>
              </a:rPr>
              <a:t>g</a:t>
            </a:r>
            <a:endParaRPr lang="en-US" sz="2000">
              <a:solidFill>
                <a:srgbClr val="006600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r>
              <a:rPr lang="en-US" sz="2000" i="1">
                <a:solidFill>
                  <a:srgbClr val="0000FF"/>
                </a:solidFill>
              </a:rPr>
              <a:t>h</a:t>
            </a:r>
            <a:r>
              <a:rPr lang="en-US" sz="2000" i="1" baseline="-25000">
                <a:solidFill>
                  <a:srgbClr val="0000FF"/>
                </a:solidFill>
              </a:rPr>
              <a:t>B</a:t>
            </a:r>
            <a:r>
              <a:rPr lang="en-US" sz="2000">
                <a:solidFill>
                  <a:srgbClr val="0000FF"/>
                </a:solidFill>
              </a:rPr>
              <a:t>(</a:t>
            </a:r>
            <a:r>
              <a:rPr lang="en-US" sz="2000" i="1">
                <a:solidFill>
                  <a:srgbClr val="0000FF"/>
                </a:solidFill>
              </a:rPr>
              <a:t>g</a:t>
            </a:r>
            <a:r>
              <a:rPr lang="en-US" sz="2000">
                <a:solidFill>
                  <a:srgbClr val="0000FF"/>
                </a:solidFill>
              </a:rPr>
              <a:t>)</a:t>
            </a:r>
            <a:r>
              <a:rPr lang="en-US" sz="2000"/>
              <a:t> = # of pixels in I</a:t>
            </a:r>
            <a:r>
              <a:rPr lang="en-US" sz="2000">
                <a:solidFill>
                  <a:srgbClr val="0000FF"/>
                </a:solidFill>
              </a:rPr>
              <a:t>(:,:,3)</a:t>
            </a:r>
            <a:r>
              <a:rPr lang="en-US" sz="2000" i="1"/>
              <a:t>  </a:t>
            </a:r>
            <a:r>
              <a:rPr lang="en-US" sz="2000"/>
              <a:t>with intensity value </a:t>
            </a:r>
            <a:r>
              <a:rPr lang="en-US" sz="2000" i="1">
                <a:solidFill>
                  <a:srgbClr val="0000FF"/>
                </a:solidFill>
              </a:rPr>
              <a:t>g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endParaRPr lang="en-US" sz="2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81EEAE-B022-4490-AAB5-F20573A82BB0}" type="slidenum">
              <a:rPr lang="en-US" sz="1400">
                <a:solidFill>
                  <a:schemeClr val="folHlink"/>
                </a:solidFill>
              </a:rPr>
              <a:pPr algn="r"/>
              <a:t>52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of a Color Image</a:t>
            </a:r>
          </a:p>
        </p:txBody>
      </p:sp>
      <p:sp>
        <p:nvSpPr>
          <p:cNvPr id="738309" name="Text Box 5"/>
          <p:cNvSpPr txBox="1">
            <a:spLocks noChangeArrowheads="1"/>
          </p:cNvSpPr>
          <p:nvPr/>
        </p:nvSpPr>
        <p:spPr bwMode="auto">
          <a:xfrm>
            <a:off x="381000" y="1998663"/>
            <a:ext cx="2667000" cy="16160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There is one histo-gram per color band</a:t>
            </a:r>
          </a:p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R, G, &amp; B. Luminosity histogram is from 1 band = (R+G+B)/3 </a:t>
            </a:r>
          </a:p>
        </p:txBody>
      </p:sp>
      <p:pic>
        <p:nvPicPr>
          <p:cNvPr id="79877" name="Picture 20" descr="templ1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909763"/>
            <a:ext cx="2667000" cy="1792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1905000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9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114800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0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48050" y="4086225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1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4086225"/>
            <a:ext cx="2343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DAB8EFE-E54C-45C8-A4E6-1592F9AA1227}" type="slidenum">
              <a:rPr lang="en-US" sz="1400">
                <a:solidFill>
                  <a:schemeClr val="folHlink"/>
                </a:solidFill>
              </a:rPr>
              <a:pPr algn="r"/>
              <a:t>53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of a Color Image</a:t>
            </a:r>
          </a:p>
        </p:txBody>
      </p:sp>
      <p:pic>
        <p:nvPicPr>
          <p:cNvPr id="80900" name="Picture 5" descr="TemplHis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75" y="2051050"/>
            <a:ext cx="516572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6" descr="templ1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429000"/>
            <a:ext cx="2667000" cy="1792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CCEB546-4D27-4BF4-8784-26EE4E6713F5}" type="slidenum">
              <a:rPr lang="en-US" sz="1400">
                <a:solidFill>
                  <a:schemeClr val="folHlink"/>
                </a:solidFill>
              </a:rPr>
              <a:pPr algn="r"/>
              <a:t>54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of a Color Image</a:t>
            </a: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828800"/>
            <a:ext cx="6248400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9"/>
          <p:cNvPicPr>
            <a:picLocks noChangeAspect="1" noChangeArrowheads="1"/>
          </p:cNvPicPr>
          <p:nvPr/>
        </p:nvPicPr>
        <p:blipFill>
          <a:blip r:embed="rId3"/>
          <a:srcRect b="49863"/>
          <a:stretch>
            <a:fillRect/>
          </a:stretch>
        </p:blipFill>
        <p:spPr bwMode="auto">
          <a:xfrm>
            <a:off x="762000" y="1828800"/>
            <a:ext cx="54864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3FA70C-1467-4C22-9016-2A0D63F29E84}" type="slidenum">
              <a:rPr lang="en-US" sz="1400">
                <a:solidFill>
                  <a:schemeClr val="folHlink"/>
                </a:solidFill>
              </a:rPr>
              <a:pPr algn="r"/>
              <a:t>55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mtClean="0"/>
              <a:t>Histogram: Example</a:t>
            </a:r>
            <a:endParaRPr lang="en-US" altLang="zh-CN" smtClean="0">
              <a:ea typeface="SimSun" pitchFamily="2" charset="-122"/>
            </a:endParaRPr>
          </a:p>
        </p:txBody>
      </p:sp>
      <p:sp>
        <p:nvSpPr>
          <p:cNvPr id="82949" name="Rectangle 8"/>
          <p:cNvSpPr>
            <a:spLocks noChangeArrowheads="1"/>
          </p:cNvSpPr>
          <p:nvPr/>
        </p:nvSpPr>
        <p:spPr bwMode="auto">
          <a:xfrm>
            <a:off x="3048000" y="1828800"/>
            <a:ext cx="3200400" cy="464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Text Box 5"/>
          <p:cNvSpPr txBox="1">
            <a:spLocks noChangeArrowheads="1"/>
          </p:cNvSpPr>
          <p:nvPr/>
        </p:nvSpPr>
        <p:spPr bwMode="auto">
          <a:xfrm>
            <a:off x="3657600" y="3200400"/>
            <a:ext cx="27432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latin typeface="Arial" charset="0"/>
                <a:cs typeface="Arial" charset="0"/>
              </a:rPr>
              <a:t>How would the histograms of these images look like?</a:t>
            </a:r>
          </a:p>
        </p:txBody>
      </p:sp>
      <p:sp>
        <p:nvSpPr>
          <p:cNvPr id="82951" name="Text Box 10"/>
          <p:cNvSpPr txBox="1">
            <a:spLocks noChangeArrowheads="1"/>
          </p:cNvSpPr>
          <p:nvPr/>
        </p:nvSpPr>
        <p:spPr bwMode="auto">
          <a:xfrm>
            <a:off x="4038600" y="2209800"/>
            <a:ext cx="1881188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Dark Image</a:t>
            </a:r>
          </a:p>
        </p:txBody>
      </p:sp>
      <p:sp>
        <p:nvSpPr>
          <p:cNvPr id="82952" name="Text Box 11"/>
          <p:cNvSpPr txBox="1">
            <a:spLocks noChangeArrowheads="1"/>
          </p:cNvSpPr>
          <p:nvPr/>
        </p:nvSpPr>
        <p:spPr bwMode="auto">
          <a:xfrm>
            <a:off x="4038600" y="5195888"/>
            <a:ext cx="2078038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Bright Image</a:t>
            </a:r>
          </a:p>
        </p:txBody>
      </p:sp>
      <p:sp>
        <p:nvSpPr>
          <p:cNvPr id="82953" name="Line 13"/>
          <p:cNvSpPr>
            <a:spLocks noChangeShapeType="1"/>
          </p:cNvSpPr>
          <p:nvPr/>
        </p:nvSpPr>
        <p:spPr bwMode="auto">
          <a:xfrm flipH="1">
            <a:off x="3200400" y="2501900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2954" name="Line 14"/>
          <p:cNvSpPr>
            <a:spLocks noChangeShapeType="1"/>
          </p:cNvSpPr>
          <p:nvPr/>
        </p:nvSpPr>
        <p:spPr bwMode="auto">
          <a:xfrm flipH="1">
            <a:off x="3225800" y="5448300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AA2BC9F-1C38-4B29-90E9-38270257A694}" type="slidenum">
              <a:rPr lang="en-US" sz="1400">
                <a:solidFill>
                  <a:schemeClr val="folHlink"/>
                </a:solidFill>
              </a:rPr>
              <a:pPr algn="r"/>
              <a:t>56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mtClean="0"/>
              <a:t>Histogram: Example</a:t>
            </a:r>
            <a:endParaRPr lang="en-US" altLang="zh-CN" smtClean="0">
              <a:ea typeface="SimSun" pitchFamily="2" charset="-122"/>
            </a:endParaRP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/>
          <a:srcRect b="49863"/>
          <a:stretch>
            <a:fillRect/>
          </a:stretch>
        </p:blipFill>
        <p:spPr bwMode="auto">
          <a:xfrm>
            <a:off x="762000" y="1828800"/>
            <a:ext cx="54864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6324600" y="1755775"/>
            <a:ext cx="2193925" cy="472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200" b="1">
                <a:solidFill>
                  <a:srgbClr val="0000FF"/>
                </a:solidFill>
                <a:latin typeface="Arial" charset="0"/>
                <a:cs typeface="Arial" charset="0"/>
              </a:rPr>
              <a:t>Dark image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Components of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histogram are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concentrated on the low side of the gray scale</a:t>
            </a:r>
          </a:p>
          <a:p>
            <a:pPr algn="just"/>
            <a:endParaRPr lang="en-US" sz="2200">
              <a:latin typeface="Arial" charset="0"/>
              <a:cs typeface="Arial" charset="0"/>
            </a:endParaRPr>
          </a:p>
          <a:p>
            <a:pPr algn="just"/>
            <a:endParaRPr lang="en-US" sz="1800">
              <a:latin typeface="Arial" charset="0"/>
              <a:cs typeface="Arial" charset="0"/>
            </a:endParaRPr>
          </a:p>
          <a:p>
            <a:pPr algn="just"/>
            <a:r>
              <a:rPr lang="en-US" sz="2200" b="1">
                <a:solidFill>
                  <a:srgbClr val="0000FF"/>
                </a:solidFill>
                <a:latin typeface="Arial" charset="0"/>
                <a:cs typeface="Arial" charset="0"/>
              </a:rPr>
              <a:t>Bright image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Components of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histogram are</a:t>
            </a:r>
          </a:p>
          <a:p>
            <a:pPr algn="just"/>
            <a:r>
              <a:rPr lang="en-US" sz="2200">
                <a:latin typeface="Arial" charset="0"/>
                <a:cs typeface="Arial" charset="0"/>
              </a:rPr>
              <a:t>concentrated on the high side of the gray scale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C5D15D-0327-47F0-BFA7-48FAF9CB9E96}" type="slidenum">
              <a:rPr lang="en-US" sz="1400">
                <a:solidFill>
                  <a:schemeClr val="folHlink"/>
                </a:solidFill>
              </a:rPr>
              <a:pPr algn="r"/>
              <a:t>57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mtClean="0"/>
              <a:t>Histogram: Example</a:t>
            </a:r>
            <a:endParaRPr lang="en-US" altLang="zh-CN" smtClean="0">
              <a:ea typeface="SimSun" pitchFamily="2" charset="-122"/>
            </a:endParaRPr>
          </a:p>
        </p:txBody>
      </p:sp>
      <p:pic>
        <p:nvPicPr>
          <p:cNvPr id="84996" name="Picture 6"/>
          <p:cNvPicPr>
            <a:picLocks noChangeAspect="1" noChangeArrowheads="1"/>
          </p:cNvPicPr>
          <p:nvPr/>
        </p:nvPicPr>
        <p:blipFill>
          <a:blip r:embed="rId3"/>
          <a:srcRect t="49850"/>
          <a:stretch>
            <a:fillRect/>
          </a:stretch>
        </p:blipFill>
        <p:spPr bwMode="auto">
          <a:xfrm>
            <a:off x="609600" y="1844675"/>
            <a:ext cx="5410200" cy="458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Rectangle 13"/>
          <p:cNvSpPr>
            <a:spLocks noChangeArrowheads="1"/>
          </p:cNvSpPr>
          <p:nvPr/>
        </p:nvSpPr>
        <p:spPr bwMode="auto">
          <a:xfrm>
            <a:off x="2895600" y="1828800"/>
            <a:ext cx="3124200" cy="457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Text Box 8"/>
          <p:cNvSpPr txBox="1">
            <a:spLocks noChangeArrowheads="1"/>
          </p:cNvSpPr>
          <p:nvPr/>
        </p:nvSpPr>
        <p:spPr bwMode="auto">
          <a:xfrm>
            <a:off x="3657600" y="3190875"/>
            <a:ext cx="27432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latin typeface="Arial" charset="0"/>
                <a:cs typeface="Arial" charset="0"/>
              </a:rPr>
              <a:t>How would the histograms of these images look like?</a:t>
            </a:r>
          </a:p>
        </p:txBody>
      </p:sp>
      <p:sp>
        <p:nvSpPr>
          <p:cNvPr id="84999" name="Text Box 9"/>
          <p:cNvSpPr txBox="1">
            <a:spLocks noChangeArrowheads="1"/>
          </p:cNvSpPr>
          <p:nvPr/>
        </p:nvSpPr>
        <p:spPr bwMode="auto">
          <a:xfrm>
            <a:off x="4038600" y="2200275"/>
            <a:ext cx="3114675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 Contrast Image</a:t>
            </a:r>
          </a:p>
        </p:txBody>
      </p:sp>
      <p:sp>
        <p:nvSpPr>
          <p:cNvPr id="85000" name="Text Box 10"/>
          <p:cNvSpPr txBox="1">
            <a:spLocks noChangeArrowheads="1"/>
          </p:cNvSpPr>
          <p:nvPr/>
        </p:nvSpPr>
        <p:spPr bwMode="auto">
          <a:xfrm>
            <a:off x="4038600" y="5186363"/>
            <a:ext cx="3173413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High Contrast Image</a:t>
            </a:r>
          </a:p>
        </p:txBody>
      </p:sp>
      <p:sp>
        <p:nvSpPr>
          <p:cNvPr id="85001" name="Line 11"/>
          <p:cNvSpPr>
            <a:spLocks noChangeShapeType="1"/>
          </p:cNvSpPr>
          <p:nvPr/>
        </p:nvSpPr>
        <p:spPr bwMode="auto">
          <a:xfrm flipH="1">
            <a:off x="3200400" y="2492375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5002" name="Line 12"/>
          <p:cNvSpPr>
            <a:spLocks noChangeShapeType="1"/>
          </p:cNvSpPr>
          <p:nvPr/>
        </p:nvSpPr>
        <p:spPr bwMode="auto">
          <a:xfrm flipH="1">
            <a:off x="3225800" y="5438775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4E64426-2276-4DD7-BE8A-278A882C6744}" type="slidenum">
              <a:rPr lang="en-US" sz="1400">
                <a:solidFill>
                  <a:schemeClr val="folHlink"/>
                </a:solidFill>
              </a:rPr>
              <a:pPr algn="r"/>
              <a:t>58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mtClean="0"/>
              <a:t>Histogram: Example</a:t>
            </a:r>
            <a:endParaRPr lang="en-US" altLang="zh-CN" smtClean="0">
              <a:ea typeface="SimSun" pitchFamily="2" charset="-122"/>
            </a:endParaRP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 t="49850"/>
          <a:stretch>
            <a:fillRect/>
          </a:stretch>
        </p:blipFill>
        <p:spPr bwMode="auto">
          <a:xfrm>
            <a:off x="609600" y="1844675"/>
            <a:ext cx="5410200" cy="458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943600" y="2012950"/>
            <a:ext cx="30480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 b="1">
                <a:solidFill>
                  <a:srgbClr val="0000FF"/>
                </a:solidFill>
                <a:latin typeface="Arial" charset="0"/>
                <a:cs typeface="Arial" charset="0"/>
              </a:rPr>
              <a:t>Low contrast image</a:t>
            </a:r>
          </a:p>
          <a:p>
            <a:pPr algn="just"/>
            <a:r>
              <a:rPr lang="en-US" sz="2000">
                <a:latin typeface="Arial" charset="0"/>
                <a:cs typeface="Arial" charset="0"/>
              </a:rPr>
              <a:t>Histogram is narrow and centered toward the middle of the gray scale</a:t>
            </a:r>
          </a:p>
          <a:p>
            <a:pPr algn="just"/>
            <a:endParaRPr lang="en-US" sz="2000">
              <a:latin typeface="Arial" charset="0"/>
              <a:cs typeface="Arial" charset="0"/>
            </a:endParaRPr>
          </a:p>
          <a:p>
            <a:pPr algn="just"/>
            <a:endParaRPr lang="en-US" sz="2000">
              <a:latin typeface="Arial" charset="0"/>
              <a:cs typeface="Arial" charset="0"/>
            </a:endParaRPr>
          </a:p>
          <a:p>
            <a:pPr algn="just"/>
            <a:r>
              <a:rPr lang="en-US" sz="2000" b="1">
                <a:solidFill>
                  <a:srgbClr val="0000FF"/>
                </a:solidFill>
                <a:latin typeface="Arial" charset="0"/>
                <a:cs typeface="Arial" charset="0"/>
              </a:rPr>
              <a:t>High contrast image </a:t>
            </a:r>
          </a:p>
          <a:p>
            <a:pPr algn="just"/>
            <a:r>
              <a:rPr lang="en-US" sz="2000">
                <a:latin typeface="Arial" charset="0"/>
                <a:cs typeface="Arial" charset="0"/>
              </a:rPr>
              <a:t>Histogram covers broad range of the gray scale and the distribution of pixels is not too far from uniform with very few</a:t>
            </a:r>
          </a:p>
          <a:p>
            <a:pPr algn="just"/>
            <a:r>
              <a:rPr lang="en-US" sz="2000">
                <a:latin typeface="Arial" charset="0"/>
                <a:cs typeface="Arial" charset="0"/>
              </a:rPr>
              <a:t>vertical lines being much higher than the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DAD4991-CC19-4B5D-BF09-F2B72A7C6113}" type="slidenum">
              <a:rPr lang="en-US" sz="1400">
                <a:solidFill>
                  <a:schemeClr val="folHlink"/>
                </a:solidFill>
              </a:rPr>
              <a:pPr algn="r"/>
              <a:t>59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457200" y="2209800"/>
            <a:ext cx="4038600" cy="30813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Improve the contrast in an image by `stretching' the range of intensity values it contains to span a desired range of values, </a:t>
            </a:r>
            <a:r>
              <a:rPr lang="en-US" i="1"/>
              <a:t>e.g.</a:t>
            </a:r>
            <a:r>
              <a:rPr lang="en-US"/>
              <a:t> the the full range of pixel values</a:t>
            </a:r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433638"/>
            <a:ext cx="42576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843FDC7-5822-408F-AF57-6C0827B2ABB9}" type="slidenum">
              <a:rPr lang="en-US" sz="1400">
                <a:solidFill>
                  <a:schemeClr val="folHlink"/>
                </a:solidFill>
              </a:rPr>
              <a:pPr algn="r"/>
              <a:t>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Basic Concepts</a:t>
            </a:r>
          </a:p>
        </p:txBody>
      </p:sp>
      <p:sp>
        <p:nvSpPr>
          <p:cNvPr id="1029" name="Rectangle 265"/>
          <p:cNvSpPr>
            <a:spLocks noChangeArrowheads="1"/>
          </p:cNvSpPr>
          <p:nvPr/>
        </p:nvSpPr>
        <p:spPr bwMode="auto">
          <a:xfrm>
            <a:off x="457200" y="1790700"/>
            <a:ext cx="847407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 Most spatial domain enhancement operations can be generalized as: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i="1"/>
              <a:t>f (x, y)</a:t>
            </a:r>
            <a:r>
              <a:rPr lang="en-IE" sz="2400"/>
              <a:t> = the input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i="1"/>
              <a:t>g (x, y)</a:t>
            </a:r>
            <a:r>
              <a:rPr lang="en-IE" sz="2400"/>
              <a:t> = the processed/output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i="1"/>
              <a:t>T</a:t>
            </a:r>
            <a:r>
              <a:rPr lang="en-IE" sz="2400"/>
              <a:t> = some operator defined over some neighbourhood of </a:t>
            </a:r>
            <a:r>
              <a:rPr lang="en-IE" sz="2400" i="1"/>
              <a:t>(x, y)</a:t>
            </a:r>
            <a:endParaRPr lang="en-US" sz="2400" i="1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2667000" y="3048000"/>
          <a:ext cx="33528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269720" imgH="253800" progId="">
                  <p:embed/>
                </p:oleObj>
              </mc:Choice>
              <mc:Fallback>
                <p:oleObj name="Equation" r:id="rId4" imgW="1269720" imgH="253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3352800" cy="6715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CEBCF6-6E59-4202-970A-FF751A4D0A9E}" type="slidenum">
              <a:rPr lang="en-US" sz="1400">
                <a:solidFill>
                  <a:schemeClr val="folHlink"/>
                </a:solidFill>
              </a:rPr>
              <a:pPr algn="r"/>
              <a:t>60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685800" y="1947863"/>
            <a:ext cx="75438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600"/>
              <a:t>If </a:t>
            </a:r>
            <a:r>
              <a:rPr lang="en-US" sz="2600" i="1"/>
              <a:t>r</a:t>
            </a:r>
            <a:r>
              <a:rPr lang="en-US" sz="2600" i="1" baseline="-25000"/>
              <a:t>max</a:t>
            </a:r>
            <a:r>
              <a:rPr lang="en-US" sz="2600" baseline="-25000"/>
              <a:t> </a:t>
            </a:r>
            <a:r>
              <a:rPr lang="en-US" sz="2600"/>
              <a:t>and </a:t>
            </a:r>
            <a:r>
              <a:rPr lang="en-US" sz="2600" i="1"/>
              <a:t>r</a:t>
            </a:r>
            <a:r>
              <a:rPr lang="en-US" sz="2600" i="1" baseline="-25000"/>
              <a:t>min</a:t>
            </a:r>
            <a:r>
              <a:rPr lang="en-US" sz="2600" baseline="-25000"/>
              <a:t> </a:t>
            </a:r>
            <a:r>
              <a:rPr lang="en-US" sz="2600"/>
              <a:t>are the maximum and minimum gray level of the input image and </a:t>
            </a:r>
            <a:r>
              <a:rPr lang="en-US" sz="2600" i="1"/>
              <a:t>L</a:t>
            </a:r>
            <a:r>
              <a:rPr lang="en-US" sz="2600"/>
              <a:t> is the total gray levels of output image, the transformation function for contrast stretch will be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/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1600200" y="4038600"/>
          <a:ext cx="33528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4" imgW="1942920" imgH="482400" progId="">
                  <p:embed/>
                </p:oleObj>
              </mc:Choice>
              <mc:Fallback>
                <p:oleObj name="Equation" r:id="rId4" imgW="1942920" imgH="482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38600"/>
                        <a:ext cx="3352800" cy="8334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2" name="Group 6"/>
          <p:cNvGrpSpPr>
            <a:grpSpLocks/>
          </p:cNvGrpSpPr>
          <p:nvPr/>
        </p:nvGrpSpPr>
        <p:grpSpPr bwMode="auto">
          <a:xfrm>
            <a:off x="5867400" y="3505200"/>
            <a:ext cx="2397125" cy="2284413"/>
            <a:chOff x="3888" y="2065"/>
            <a:chExt cx="1510" cy="1439"/>
          </a:xfrm>
        </p:grpSpPr>
        <p:grpSp>
          <p:nvGrpSpPr>
            <p:cNvPr id="14350" name="Group 7"/>
            <p:cNvGrpSpPr>
              <a:grpSpLocks/>
            </p:cNvGrpSpPr>
            <p:nvPr/>
          </p:nvGrpSpPr>
          <p:grpSpPr bwMode="auto">
            <a:xfrm>
              <a:off x="3888" y="2065"/>
              <a:ext cx="1510" cy="1439"/>
              <a:chOff x="2112" y="1456"/>
              <a:chExt cx="1510" cy="1439"/>
            </a:xfrm>
          </p:grpSpPr>
          <p:sp>
            <p:nvSpPr>
              <p:cNvPr id="14352" name="Rectangle 8"/>
              <p:cNvSpPr>
                <a:spLocks noChangeArrowheads="1"/>
              </p:cNvSpPr>
              <p:nvPr/>
            </p:nvSpPr>
            <p:spPr bwMode="auto">
              <a:xfrm>
                <a:off x="2160" y="1488"/>
                <a:ext cx="1440" cy="13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3" name="Text Box 9"/>
              <p:cNvSpPr txBox="1">
                <a:spLocks noChangeArrowheads="1"/>
              </p:cNvSpPr>
              <p:nvPr/>
            </p:nvSpPr>
            <p:spPr bwMode="auto">
              <a:xfrm>
                <a:off x="2208" y="2722"/>
                <a:ext cx="192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/>
                  <a:t> 0</a:t>
                </a:r>
              </a:p>
            </p:txBody>
          </p:sp>
          <p:sp>
            <p:nvSpPr>
              <p:cNvPr id="14354" name="Text Box 10"/>
              <p:cNvSpPr txBox="1">
                <a:spLocks noChangeArrowheads="1"/>
              </p:cNvSpPr>
              <p:nvPr/>
            </p:nvSpPr>
            <p:spPr bwMode="auto">
              <a:xfrm>
                <a:off x="2759" y="2722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/>
                  <a:t>127</a:t>
                </a:r>
              </a:p>
            </p:txBody>
          </p:sp>
          <p:sp>
            <p:nvSpPr>
              <p:cNvPr id="14355" name="Text Box 11"/>
              <p:cNvSpPr txBox="1">
                <a:spLocks noChangeArrowheads="1"/>
              </p:cNvSpPr>
              <p:nvPr/>
            </p:nvSpPr>
            <p:spPr bwMode="auto">
              <a:xfrm>
                <a:off x="3334" y="2722"/>
                <a:ext cx="28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200"/>
                  <a:t>255</a:t>
                </a:r>
              </a:p>
            </p:txBody>
          </p:sp>
          <p:sp>
            <p:nvSpPr>
              <p:cNvPr id="14356" name="Text Box 12"/>
              <p:cNvSpPr txBox="1">
                <a:spLocks noChangeArrowheads="1"/>
              </p:cNvSpPr>
              <p:nvPr/>
            </p:nvSpPr>
            <p:spPr bwMode="auto">
              <a:xfrm rot="10800000">
                <a:off x="2112" y="2579"/>
                <a:ext cx="231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0" hangingPunct="0"/>
                <a:r>
                  <a:rPr lang="en-US" sz="1200"/>
                  <a:t> 0</a:t>
                </a:r>
              </a:p>
            </p:txBody>
          </p:sp>
          <p:sp>
            <p:nvSpPr>
              <p:cNvPr id="14357" name="Text Box 13"/>
              <p:cNvSpPr txBox="1">
                <a:spLocks noChangeArrowheads="1"/>
              </p:cNvSpPr>
              <p:nvPr/>
            </p:nvSpPr>
            <p:spPr bwMode="auto">
              <a:xfrm rot="10800000">
                <a:off x="2112" y="2032"/>
                <a:ext cx="231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0" hangingPunct="0"/>
                <a:r>
                  <a:rPr lang="en-US" sz="1200"/>
                  <a:t>127</a:t>
                </a:r>
              </a:p>
            </p:txBody>
          </p:sp>
          <p:sp>
            <p:nvSpPr>
              <p:cNvPr id="14358" name="Text Box 14"/>
              <p:cNvSpPr txBox="1">
                <a:spLocks noChangeArrowheads="1"/>
              </p:cNvSpPr>
              <p:nvPr/>
            </p:nvSpPr>
            <p:spPr bwMode="auto">
              <a:xfrm rot="10800000">
                <a:off x="2112" y="1456"/>
                <a:ext cx="231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0" hangingPunct="0"/>
                <a:r>
                  <a:rPr lang="en-US" sz="1200"/>
                  <a:t>255</a:t>
                </a:r>
              </a:p>
            </p:txBody>
          </p:sp>
          <p:sp>
            <p:nvSpPr>
              <p:cNvPr id="14359" name="Rectangle 15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152" cy="11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1" name="Line 16"/>
            <p:cNvSpPr>
              <a:spLocks noChangeShapeType="1"/>
            </p:cNvSpPr>
            <p:nvPr/>
          </p:nvSpPr>
          <p:spPr bwMode="auto">
            <a:xfrm flipV="1">
              <a:off x="4080" y="2192"/>
              <a:ext cx="1152" cy="1152"/>
            </a:xfrm>
            <a:prstGeom prst="line">
              <a:avLst/>
            </a:prstGeom>
            <a:noFill/>
            <a:ln w="635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3" name="Line 18"/>
          <p:cNvSpPr>
            <a:spLocks noChangeShapeType="1"/>
          </p:cNvSpPr>
          <p:nvPr/>
        </p:nvSpPr>
        <p:spPr bwMode="auto">
          <a:xfrm rot="1800000" flipH="1" flipV="1">
            <a:off x="7189788" y="3568700"/>
            <a:ext cx="34925" cy="2090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19"/>
          <p:cNvSpPr>
            <a:spLocks noChangeShapeType="1"/>
          </p:cNvSpPr>
          <p:nvPr/>
        </p:nvSpPr>
        <p:spPr bwMode="auto">
          <a:xfrm flipV="1">
            <a:off x="6692900" y="3706813"/>
            <a:ext cx="0" cy="1825625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20"/>
          <p:cNvSpPr>
            <a:spLocks noChangeShapeType="1"/>
          </p:cNvSpPr>
          <p:nvPr/>
        </p:nvSpPr>
        <p:spPr bwMode="auto">
          <a:xfrm flipV="1">
            <a:off x="7720013" y="3705225"/>
            <a:ext cx="0" cy="1868488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21"/>
          <p:cNvSpPr>
            <a:spLocks noChangeShapeType="1"/>
          </p:cNvSpPr>
          <p:nvPr/>
        </p:nvSpPr>
        <p:spPr bwMode="auto">
          <a:xfrm>
            <a:off x="6178550" y="4638675"/>
            <a:ext cx="18256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22"/>
          <p:cNvSpPr txBox="1">
            <a:spLocks noChangeArrowheads="1"/>
          </p:cNvSpPr>
          <p:nvPr/>
        </p:nvSpPr>
        <p:spPr bwMode="auto">
          <a:xfrm>
            <a:off x="6388100" y="5486400"/>
            <a:ext cx="473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i="1"/>
              <a:t>r</a:t>
            </a:r>
            <a:r>
              <a:rPr lang="en-US" sz="1600" i="1" baseline="-25000"/>
              <a:t>min</a:t>
            </a:r>
          </a:p>
        </p:txBody>
      </p:sp>
      <p:sp>
        <p:nvSpPr>
          <p:cNvPr id="14348" name="Text Box 25"/>
          <p:cNvSpPr txBox="1">
            <a:spLocks noChangeArrowheads="1"/>
          </p:cNvSpPr>
          <p:nvPr/>
        </p:nvSpPr>
        <p:spPr bwMode="auto">
          <a:xfrm>
            <a:off x="5638800" y="3530600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L</a:t>
            </a:r>
          </a:p>
        </p:txBody>
      </p:sp>
      <p:sp>
        <p:nvSpPr>
          <p:cNvPr id="14349" name="Text Box 26"/>
          <p:cNvSpPr txBox="1">
            <a:spLocks noChangeArrowheads="1"/>
          </p:cNvSpPr>
          <p:nvPr/>
        </p:nvSpPr>
        <p:spPr bwMode="auto">
          <a:xfrm>
            <a:off x="7580313" y="5486400"/>
            <a:ext cx="496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i="1"/>
              <a:t>r</a:t>
            </a:r>
            <a:r>
              <a:rPr lang="en-US" sz="1600" i="1" baseline="-25000"/>
              <a:t>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5F3CFC9-6CAF-4962-9BA0-31B3B7FA1F51}" type="slidenum">
              <a:rPr lang="en-US" sz="1400">
                <a:solidFill>
                  <a:schemeClr val="folHlink"/>
                </a:solidFill>
              </a:rPr>
              <a:pPr algn="r"/>
              <a:t>61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Contrast Stretching</a:t>
            </a:r>
          </a:p>
        </p:txBody>
      </p:sp>
      <p:pic>
        <p:nvPicPr>
          <p:cNvPr id="88068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2057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2057400"/>
            <a:ext cx="3810000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2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4191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1" name="Picture 2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4114800"/>
            <a:ext cx="3810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0FF50FF-F687-4B66-AA20-34D55AB76791}" type="slidenum">
              <a:rPr lang="en-US" sz="1400">
                <a:solidFill>
                  <a:schemeClr val="folHlink"/>
                </a:solidFill>
              </a:rPr>
              <a:pPr algn="r"/>
              <a:t>62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sp>
        <p:nvSpPr>
          <p:cNvPr id="89092" name="Rectangle 8"/>
          <p:cNvSpPr>
            <a:spLocks noChangeArrowheads="1"/>
          </p:cNvSpPr>
          <p:nvPr/>
        </p:nvSpPr>
        <p:spPr bwMode="auto">
          <a:xfrm>
            <a:off x="381000" y="2208213"/>
            <a:ext cx="8382000" cy="13731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/>
              <a:t>Histogram equalization re-assigns the intensity values of pixels in the input image such that the output image contains a uniform distribution of intensities </a:t>
            </a:r>
          </a:p>
        </p:txBody>
      </p:sp>
      <p:pic>
        <p:nvPicPr>
          <p:cNvPr id="8909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3886200"/>
            <a:ext cx="1798638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3388" y="3886200"/>
            <a:ext cx="180181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AutoShape 11"/>
          <p:cNvSpPr>
            <a:spLocks noChangeArrowheads="1"/>
          </p:cNvSpPr>
          <p:nvPr/>
        </p:nvSpPr>
        <p:spPr bwMode="auto">
          <a:xfrm>
            <a:off x="4191000" y="48006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663D754-57F5-4737-9BB5-4372CF66B602}" type="slidenum">
              <a:rPr lang="en-US" sz="1400">
                <a:solidFill>
                  <a:schemeClr val="folHlink"/>
                </a:solidFill>
              </a:rPr>
              <a:pPr algn="r"/>
              <a:t>63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The Probability Distribution Function of an Image</a:t>
            </a:r>
            <a:endParaRPr lang="en-US" altLang="zh-CN" sz="4000" smtClean="0">
              <a:ea typeface="SimSun" pitchFamily="2" charset="-122"/>
            </a:endParaRPr>
          </a:p>
        </p:txBody>
      </p:sp>
      <p:pic>
        <p:nvPicPr>
          <p:cNvPr id="781327" name="Picture 15" descr="Lined Paper"/>
          <p:cNvPicPr>
            <a:picLocks noChangeAspect="1" noChangeArrowheads="1"/>
          </p:cNvPicPr>
          <p:nvPr/>
        </p:nvPicPr>
        <p:blipFill>
          <a:blip r:embed="rId4"/>
          <a:srcRect t="12500" r="7500"/>
          <a:stretch>
            <a:fillRect/>
          </a:stretch>
        </p:blipFill>
        <p:spPr bwMode="auto">
          <a:xfrm>
            <a:off x="1371600" y="1828800"/>
            <a:ext cx="5873750" cy="431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</p:pic>
      <p:graphicFrame>
        <p:nvGraphicFramePr>
          <p:cNvPr id="15362" name="Object 16"/>
          <p:cNvGraphicFramePr>
            <a:graphicFrameLocks noChangeAspect="1"/>
          </p:cNvGraphicFramePr>
          <p:nvPr/>
        </p:nvGraphicFramePr>
        <p:xfrm>
          <a:off x="1785938" y="1905000"/>
          <a:ext cx="217328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5" imgW="1206360" imgH="444240" progId="">
                  <p:embed/>
                </p:oleObj>
              </mc:Choice>
              <mc:Fallback>
                <p:oleObj name="Equation" r:id="rId5" imgW="1206360" imgH="444240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1905000"/>
                        <a:ext cx="2173287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1329" name="Object 17"/>
          <p:cNvGraphicFramePr>
            <a:graphicFrameLocks noChangeAspect="1"/>
          </p:cNvGraphicFramePr>
          <p:nvPr/>
        </p:nvGraphicFramePr>
        <p:xfrm>
          <a:off x="1728788" y="2743200"/>
          <a:ext cx="4954587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Equation" r:id="rId7" imgW="3009600" imgH="939600" progId="">
                  <p:embed/>
                </p:oleObj>
              </mc:Choice>
              <mc:Fallback>
                <p:oleObj name="Equation" r:id="rId7" imgW="3009600" imgH="93960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2743200"/>
                        <a:ext cx="4954587" cy="154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1330" name="Object 18"/>
          <p:cNvGraphicFramePr>
            <a:graphicFrameLocks noChangeAspect="1"/>
          </p:cNvGraphicFramePr>
          <p:nvPr/>
        </p:nvGraphicFramePr>
        <p:xfrm>
          <a:off x="1825625" y="4495800"/>
          <a:ext cx="20796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Equation" r:id="rId9" imgW="1257120" imgH="850680" progId="">
                  <p:embed/>
                </p:oleObj>
              </mc:Choice>
              <mc:Fallback>
                <p:oleObj name="Equation" r:id="rId9" imgW="1257120" imgH="85068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4495800"/>
                        <a:ext cx="2079625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4419600" y="4343400"/>
            <a:ext cx="3657600" cy="1187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This is the probability that an arbitrary pixel from </a:t>
            </a:r>
            <a:r>
              <a:rPr lang="en-US" sz="2400" i="1"/>
              <a:t>I</a:t>
            </a:r>
            <a:r>
              <a:rPr lang="en-US" sz="2400">
                <a:latin typeface="Comic Sans MS" pitchFamily="66" charset="0"/>
              </a:rPr>
              <a:t> has value </a:t>
            </a:r>
            <a:r>
              <a:rPr lang="en-US" sz="2400" i="1"/>
              <a:t>g</a:t>
            </a:r>
            <a:r>
              <a:rPr lang="en-US" sz="2400">
                <a:latin typeface="Comic Sans MS" pitchFamily="66" charset="0"/>
              </a:rPr>
              <a:t>. </a:t>
            </a:r>
            <a:endParaRPr lang="en-US" sz="2400" i="1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8396C8A-DD9C-4603-B099-E3AA33E52042}" type="slidenum">
              <a:rPr lang="en-US" sz="1400">
                <a:solidFill>
                  <a:schemeClr val="folHlink"/>
                </a:solidFill>
              </a:rPr>
              <a:pPr algn="r"/>
              <a:t>64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The Probability Distribution Function of an Image</a:t>
            </a:r>
            <a:endParaRPr lang="en-US" altLang="zh-CN" sz="4000" smtClean="0">
              <a:ea typeface="SimSun" pitchFamily="2" charset="-122"/>
            </a:endParaRPr>
          </a:p>
        </p:txBody>
      </p:sp>
      <p:sp>
        <p:nvSpPr>
          <p:cNvPr id="783364" name="Text Box 4"/>
          <p:cNvSpPr txBox="1">
            <a:spLocks noChangeArrowheads="1"/>
          </p:cNvSpPr>
          <p:nvPr/>
        </p:nvSpPr>
        <p:spPr bwMode="auto">
          <a:xfrm>
            <a:off x="685800" y="2068513"/>
            <a:ext cx="7924800" cy="3570287"/>
          </a:xfrm>
          <a:prstGeom prst="rect">
            <a:avLst/>
          </a:prstGeom>
          <a:solidFill>
            <a:srgbClr val="F7FFF7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is the fraction of pixels in an image that have intensity value </a:t>
            </a:r>
            <a:r>
              <a:rPr lang="en-US" sz="2400" i="1"/>
              <a:t>g.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is the probability that a pixel randomly selected from the given image has intensity value </a:t>
            </a:r>
            <a:r>
              <a:rPr lang="en-US" sz="2400" i="1"/>
              <a:t>g.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/>
              <a:t>Whereas the sum of the histogram </a:t>
            </a:r>
            <a:r>
              <a:rPr lang="en-US" sz="2400" i="1"/>
              <a:t>h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over all </a:t>
            </a:r>
            <a:r>
              <a:rPr lang="en-US" sz="2400" i="1"/>
              <a:t>g </a:t>
            </a:r>
            <a:r>
              <a:rPr lang="en-US" sz="2400"/>
              <a:t>from</a:t>
            </a:r>
            <a:r>
              <a:rPr lang="en-US" sz="2400" i="1"/>
              <a:t> 0</a:t>
            </a:r>
            <a:r>
              <a:rPr lang="en-US" sz="2400"/>
              <a:t> to 255 is equal to the number of pixels in the image, the sum of </a:t>
            </a: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over all </a:t>
            </a:r>
            <a:r>
              <a:rPr lang="en-US" sz="2400" i="1"/>
              <a:t>g </a:t>
            </a:r>
            <a:r>
              <a:rPr lang="en-US" sz="2400"/>
              <a:t>is 1</a:t>
            </a:r>
            <a:r>
              <a:rPr lang="en-US" sz="2400" i="1"/>
              <a:t>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 is the </a:t>
            </a:r>
            <a:r>
              <a:rPr lang="en-US" sz="2400">
                <a:solidFill>
                  <a:srgbClr val="FF0000"/>
                </a:solidFill>
                <a:latin typeface="Arial" charset="0"/>
              </a:rPr>
              <a:t>normalized histogram</a:t>
            </a:r>
            <a:r>
              <a:rPr lang="en-US" sz="2400"/>
              <a:t> of the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2466BB-06D2-4125-8D5F-E48F90B6EEA0}" type="slidenum">
              <a:rPr lang="en-US" sz="1400">
                <a:solidFill>
                  <a:schemeClr val="folHlink"/>
                </a:solidFill>
              </a:rPr>
              <a:pPr algn="r"/>
              <a:t>65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The Cumulative Distribution Function of an Image</a:t>
            </a:r>
            <a:endParaRPr lang="en-US" altLang="zh-CN" sz="4000" smtClean="0">
              <a:ea typeface="SimSun" pitchFamily="2" charset="-122"/>
            </a:endParaRPr>
          </a:p>
        </p:txBody>
      </p:sp>
      <p:pic>
        <p:nvPicPr>
          <p:cNvPr id="787460" name="Picture 4" descr="Lined Paper"/>
          <p:cNvPicPr>
            <a:picLocks noChangeAspect="1" noChangeArrowheads="1"/>
          </p:cNvPicPr>
          <p:nvPr/>
        </p:nvPicPr>
        <p:blipFill>
          <a:blip r:embed="rId4"/>
          <a:srcRect t="12500" r="7500"/>
          <a:stretch>
            <a:fillRect/>
          </a:stretch>
        </p:blipFill>
        <p:spPr bwMode="auto">
          <a:xfrm>
            <a:off x="1295400" y="1936750"/>
            <a:ext cx="5873750" cy="431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graphicFrame>
        <p:nvGraphicFramePr>
          <p:cNvPr id="787461" name="Object 5"/>
          <p:cNvGraphicFramePr>
            <a:graphicFrameLocks noChangeAspect="1"/>
          </p:cNvGraphicFramePr>
          <p:nvPr/>
        </p:nvGraphicFramePr>
        <p:xfrm>
          <a:off x="1752600" y="3276600"/>
          <a:ext cx="48387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5" imgW="3288960" imgH="876240" progId="">
                  <p:embed/>
                </p:oleObj>
              </mc:Choice>
              <mc:Fallback>
                <p:oleObj name="Equation" r:id="rId5" imgW="3288960" imgH="876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76600"/>
                        <a:ext cx="483870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62" name="Text Box 6"/>
          <p:cNvSpPr txBox="1">
            <a:spLocks noChangeArrowheads="1"/>
          </p:cNvSpPr>
          <p:nvPr/>
        </p:nvSpPr>
        <p:spPr bwMode="auto">
          <a:xfrm>
            <a:off x="4003675" y="4864100"/>
            <a:ext cx="4495800" cy="1187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This is the probability that any given pixel from </a:t>
            </a:r>
            <a:r>
              <a:rPr lang="en-US" sz="2400" i="1"/>
              <a:t>I</a:t>
            </a:r>
            <a:r>
              <a:rPr lang="en-US" sz="2400">
                <a:latin typeface="Comic Sans MS" pitchFamily="66" charset="0"/>
              </a:rPr>
              <a:t> has value less than or equal to </a:t>
            </a:r>
            <a:r>
              <a:rPr lang="en-US" sz="2400"/>
              <a:t>g</a:t>
            </a:r>
            <a:r>
              <a:rPr lang="en-US" sz="2400">
                <a:latin typeface="Comic Sans MS" pitchFamily="66" charset="0"/>
              </a:rPr>
              <a:t>. </a:t>
            </a:r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1489075" y="1936750"/>
            <a:ext cx="39624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>
              <a:lnSpc>
                <a:spcPct val="125000"/>
              </a:lnSpc>
            </a:pPr>
            <a:r>
              <a:rPr lang="en-US" sz="1600">
                <a:solidFill>
                  <a:schemeClr val="tx2"/>
                </a:solidFill>
              </a:rPr>
              <a:t>Let </a:t>
            </a:r>
            <a:r>
              <a:rPr lang="en-US" sz="1600" b="1">
                <a:solidFill>
                  <a:schemeClr val="tx2"/>
                </a:solidFill>
              </a:rPr>
              <a:t>q</a:t>
            </a:r>
            <a:r>
              <a:rPr lang="en-US" sz="1600">
                <a:solidFill>
                  <a:schemeClr val="tx2"/>
                </a:solidFill>
              </a:rPr>
              <a:t> =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 i="1">
                <a:solidFill>
                  <a:schemeClr val="tx2"/>
                </a:solidFill>
              </a:rPr>
              <a:t>r</a:t>
            </a:r>
            <a:r>
              <a:rPr lang="en-US" sz="1600">
                <a:solidFill>
                  <a:schemeClr val="tx2"/>
                </a:solidFill>
              </a:rPr>
              <a:t>,</a:t>
            </a:r>
            <a:r>
              <a:rPr lang="en-US" sz="1600" i="1">
                <a:solidFill>
                  <a:schemeClr val="tx2"/>
                </a:solidFill>
              </a:rPr>
              <a:t>c</a:t>
            </a:r>
            <a:r>
              <a:rPr lang="en-US" sz="1600">
                <a:solidFill>
                  <a:schemeClr val="tx2"/>
                </a:solidFill>
              </a:rPr>
              <a:t>) be the value of a randomly selected pixel from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.  Let </a:t>
            </a:r>
            <a:r>
              <a:rPr lang="en-US" sz="1600" i="1">
                <a:solidFill>
                  <a:schemeClr val="tx2"/>
                </a:solidFill>
              </a:rPr>
              <a:t>g</a:t>
            </a:r>
            <a:r>
              <a:rPr lang="en-US" sz="1600">
                <a:solidFill>
                  <a:schemeClr val="tx2"/>
                </a:solidFill>
              </a:rPr>
              <a:t> be a specific gray level.  The probability that q </a:t>
            </a:r>
            <a:r>
              <a:rPr lang="en-US" sz="1600">
                <a:solidFill>
                  <a:schemeClr val="tx2"/>
                </a:solidFill>
                <a:cs typeface="Times New Roman" pitchFamily="18" charset="0"/>
              </a:rPr>
              <a:t>≤ g is given by</a:t>
            </a:r>
            <a:endParaRPr lang="en-US" sz="1600" b="1" i="1">
              <a:solidFill>
                <a:schemeClr val="tx2"/>
              </a:solidFill>
              <a:cs typeface="Times New Roman" pitchFamily="18" charset="0"/>
            </a:endParaRPr>
          </a:p>
        </p:txBody>
      </p:sp>
      <p:sp>
        <p:nvSpPr>
          <p:cNvPr id="787465" name="Text Box 9"/>
          <p:cNvSpPr txBox="1">
            <a:spLocks noChangeArrowheads="1"/>
          </p:cNvSpPr>
          <p:nvPr/>
        </p:nvSpPr>
        <p:spPr bwMode="auto">
          <a:xfrm>
            <a:off x="1489075" y="4711700"/>
            <a:ext cx="1616075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>
              <a:lnSpc>
                <a:spcPct val="125000"/>
              </a:lnSpc>
            </a:pPr>
            <a:r>
              <a:rPr lang="en-US" sz="1600">
                <a:solidFill>
                  <a:schemeClr val="tx2"/>
                </a:solidFill>
              </a:rPr>
              <a:t>where </a:t>
            </a:r>
            <a:r>
              <a:rPr lang="en-US" sz="1600" i="1">
                <a:solidFill>
                  <a:schemeClr val="tx2"/>
                </a:solidFill>
              </a:rPr>
              <a:t>h</a:t>
            </a:r>
            <a:r>
              <a:rPr lang="en-US" sz="1600" i="1" baseline="-25000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l-GR" sz="1600" i="1">
                <a:solidFill>
                  <a:schemeClr val="tx2"/>
                </a:solidFill>
                <a:cs typeface="Times New Roman" pitchFamily="18" charset="0"/>
              </a:rPr>
              <a:t>γ</a:t>
            </a:r>
            <a:r>
              <a:rPr lang="en-US" sz="1600" i="1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1600">
                <a:solidFill>
                  <a:schemeClr val="tx2"/>
                </a:solidFill>
              </a:rPr>
              <a:t>) is the histogram of image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5E81A3-9251-4E64-8C76-9129C37EECB7}" type="slidenum">
              <a:rPr lang="en-US" sz="1400">
                <a:solidFill>
                  <a:schemeClr val="folHlink"/>
                </a:solidFill>
              </a:rPr>
              <a:pPr algn="r"/>
              <a:t>66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The Cumulative Distribution Function of an Image</a:t>
            </a:r>
            <a:endParaRPr lang="en-US" altLang="zh-CN" sz="4000" smtClean="0">
              <a:ea typeface="SimSun" pitchFamily="2" charset="-122"/>
            </a:endParaRPr>
          </a:p>
        </p:txBody>
      </p:sp>
      <p:pic>
        <p:nvPicPr>
          <p:cNvPr id="897028" name="Picture 4" descr="Lined Paper"/>
          <p:cNvPicPr>
            <a:picLocks noChangeAspect="1" noChangeArrowheads="1"/>
          </p:cNvPicPr>
          <p:nvPr/>
        </p:nvPicPr>
        <p:blipFill>
          <a:blip r:embed="rId4"/>
          <a:srcRect t="12500" r="7500"/>
          <a:stretch>
            <a:fillRect/>
          </a:stretch>
        </p:blipFill>
        <p:spPr bwMode="auto">
          <a:xfrm>
            <a:off x="1295400" y="1936750"/>
            <a:ext cx="5873750" cy="431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</p:pic>
      <p:graphicFrame>
        <p:nvGraphicFramePr>
          <p:cNvPr id="17410" name="Object 5"/>
          <p:cNvGraphicFramePr>
            <a:graphicFrameLocks noChangeAspect="1"/>
          </p:cNvGraphicFramePr>
          <p:nvPr/>
        </p:nvGraphicFramePr>
        <p:xfrm>
          <a:off x="1720850" y="3276600"/>
          <a:ext cx="48387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5" imgW="3288960" imgH="876240" progId="">
                  <p:embed/>
                </p:oleObj>
              </mc:Choice>
              <mc:Fallback>
                <p:oleObj name="Equation" r:id="rId5" imgW="3288960" imgH="876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3276600"/>
                        <a:ext cx="483870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7030" name="Text Box 6"/>
          <p:cNvSpPr txBox="1">
            <a:spLocks noChangeArrowheads="1"/>
          </p:cNvSpPr>
          <p:nvPr/>
        </p:nvSpPr>
        <p:spPr bwMode="auto">
          <a:xfrm>
            <a:off x="4003675" y="4864100"/>
            <a:ext cx="4495800" cy="1187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Comic Sans MS" pitchFamily="66" charset="0"/>
              </a:rPr>
              <a:t>This is the probability that any given pixel from </a:t>
            </a:r>
            <a:r>
              <a:rPr lang="en-US" sz="2400" i="1"/>
              <a:t>I</a:t>
            </a:r>
            <a:r>
              <a:rPr lang="en-US" sz="2400">
                <a:latin typeface="Comic Sans MS" pitchFamily="66" charset="0"/>
              </a:rPr>
              <a:t> has value less than or equal to </a:t>
            </a:r>
            <a:r>
              <a:rPr lang="en-US" sz="2400"/>
              <a:t>g</a:t>
            </a:r>
            <a:r>
              <a:rPr lang="en-US" sz="2400">
                <a:latin typeface="Comic Sans MS" pitchFamily="66" charset="0"/>
              </a:rPr>
              <a:t>. 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489075" y="1936750"/>
            <a:ext cx="39624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>
              <a:lnSpc>
                <a:spcPct val="125000"/>
              </a:lnSpc>
            </a:pPr>
            <a:r>
              <a:rPr lang="en-US" sz="1600">
                <a:solidFill>
                  <a:schemeClr val="tx2"/>
                </a:solidFill>
              </a:rPr>
              <a:t>Let </a:t>
            </a:r>
            <a:r>
              <a:rPr lang="en-US" sz="1600" b="1">
                <a:solidFill>
                  <a:schemeClr val="tx2"/>
                </a:solidFill>
              </a:rPr>
              <a:t>q</a:t>
            </a:r>
            <a:r>
              <a:rPr lang="en-US" sz="1600">
                <a:solidFill>
                  <a:schemeClr val="tx2"/>
                </a:solidFill>
              </a:rPr>
              <a:t> =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 i="1">
                <a:solidFill>
                  <a:schemeClr val="tx2"/>
                </a:solidFill>
              </a:rPr>
              <a:t>r</a:t>
            </a:r>
            <a:r>
              <a:rPr lang="en-US" sz="1600">
                <a:solidFill>
                  <a:schemeClr val="tx2"/>
                </a:solidFill>
              </a:rPr>
              <a:t>,</a:t>
            </a:r>
            <a:r>
              <a:rPr lang="en-US" sz="1600" i="1">
                <a:solidFill>
                  <a:schemeClr val="tx2"/>
                </a:solidFill>
              </a:rPr>
              <a:t>c</a:t>
            </a:r>
            <a:r>
              <a:rPr lang="en-US" sz="1600">
                <a:solidFill>
                  <a:schemeClr val="tx2"/>
                </a:solidFill>
              </a:rPr>
              <a:t>) be the value of a randomly selected pixel from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.  Let </a:t>
            </a:r>
            <a:r>
              <a:rPr lang="en-US" sz="1600" i="1">
                <a:solidFill>
                  <a:schemeClr val="tx2"/>
                </a:solidFill>
              </a:rPr>
              <a:t>g</a:t>
            </a:r>
            <a:r>
              <a:rPr lang="en-US" sz="1600">
                <a:solidFill>
                  <a:schemeClr val="tx2"/>
                </a:solidFill>
              </a:rPr>
              <a:t> be a specific gray level.  The probability that q </a:t>
            </a:r>
            <a:r>
              <a:rPr lang="en-US" sz="1600">
                <a:solidFill>
                  <a:schemeClr val="tx2"/>
                </a:solidFill>
                <a:cs typeface="Times New Roman" pitchFamily="18" charset="0"/>
              </a:rPr>
              <a:t>≤ g is given by</a:t>
            </a:r>
            <a:endParaRPr lang="en-US" sz="1600" b="1" i="1">
              <a:solidFill>
                <a:schemeClr val="tx2"/>
              </a:solidFill>
              <a:cs typeface="Times New Roman" pitchFamily="18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489075" y="4711700"/>
            <a:ext cx="1616075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>
              <a:lnSpc>
                <a:spcPct val="125000"/>
              </a:lnSpc>
            </a:pPr>
            <a:r>
              <a:rPr lang="en-US" sz="1600">
                <a:solidFill>
                  <a:schemeClr val="tx2"/>
                </a:solidFill>
              </a:rPr>
              <a:t>where </a:t>
            </a:r>
            <a:r>
              <a:rPr lang="en-US" sz="1600" i="1">
                <a:solidFill>
                  <a:schemeClr val="tx2"/>
                </a:solidFill>
              </a:rPr>
              <a:t>h</a:t>
            </a:r>
            <a:r>
              <a:rPr lang="en-US" sz="1600" i="1" baseline="-25000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l-GR" sz="1600" i="1">
                <a:solidFill>
                  <a:schemeClr val="tx2"/>
                </a:solidFill>
                <a:cs typeface="Times New Roman" pitchFamily="18" charset="0"/>
              </a:rPr>
              <a:t>γ</a:t>
            </a:r>
            <a:r>
              <a:rPr lang="en-US" sz="1600" i="1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1600">
                <a:solidFill>
                  <a:schemeClr val="tx2"/>
                </a:solidFill>
              </a:rPr>
              <a:t>) is the histogram of image </a:t>
            </a:r>
            <a:r>
              <a:rPr lang="en-US" sz="1600" i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897033" name="Text Box 9"/>
          <p:cNvSpPr txBox="1">
            <a:spLocks noChangeArrowheads="1"/>
          </p:cNvSpPr>
          <p:nvPr/>
        </p:nvSpPr>
        <p:spPr bwMode="auto">
          <a:xfrm>
            <a:off x="6705600" y="2209800"/>
            <a:ext cx="1876425" cy="12001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sz="1800">
                <a:latin typeface="Comic Sans MS" pitchFamily="66" charset="0"/>
              </a:rPr>
              <a:t>Also called CDF for “Cumulative Distribution Function”.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BED1B2E-67F7-49AB-A403-8218ED281A6F}" type="slidenum">
              <a:rPr lang="en-US" sz="1400">
                <a:solidFill>
                  <a:schemeClr val="folHlink"/>
                </a:solidFill>
              </a:rPr>
              <a:pPr algn="r"/>
              <a:t>67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The Cumulative Distribution Function of an Image</a:t>
            </a:r>
            <a:endParaRPr lang="en-US" altLang="zh-CN" sz="4000" smtClean="0">
              <a:ea typeface="SimSun" pitchFamily="2" charset="-122"/>
            </a:endParaRP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419100" y="1827213"/>
            <a:ext cx="8305800" cy="3752850"/>
          </a:xfrm>
          <a:prstGeom prst="rect">
            <a:avLst/>
          </a:prstGeom>
          <a:solidFill>
            <a:srgbClr val="F7FFF7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is the fraction of pixels in an image that have intensity values less than or equal to </a:t>
            </a:r>
            <a:r>
              <a:rPr lang="en-US" sz="2400" i="1"/>
              <a:t>g.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is the probability that a pixel randomly selected from the given band has an intensity value less than or equal to </a:t>
            </a:r>
            <a:r>
              <a:rPr lang="en-US" sz="2400" i="1"/>
              <a:t>g.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is the cumulative (or running) sum of  </a:t>
            </a:r>
            <a:r>
              <a:rPr lang="en-US" sz="2400" i="1"/>
              <a:t>p</a:t>
            </a:r>
            <a:r>
              <a:rPr lang="en-US" sz="2400"/>
              <a:t>(</a:t>
            </a:r>
            <a:r>
              <a:rPr lang="en-US" sz="2400" i="1"/>
              <a:t>g</a:t>
            </a:r>
            <a:r>
              <a:rPr lang="en-US" sz="2400"/>
              <a:t>) from 0 through </a:t>
            </a:r>
            <a:r>
              <a:rPr lang="en-US" sz="2400" i="1"/>
              <a:t>g </a:t>
            </a:r>
            <a:r>
              <a:rPr lang="en-US" sz="2400"/>
              <a:t>inclusive.</a:t>
            </a:r>
          </a:p>
          <a:p>
            <a:pPr marL="228600" indent="-228600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i="1"/>
              <a:t>P</a:t>
            </a:r>
            <a:r>
              <a:rPr lang="en-US" sz="2400"/>
              <a:t>(0) = </a:t>
            </a:r>
            <a:r>
              <a:rPr lang="en-US" sz="2400" i="1"/>
              <a:t>p(0)</a:t>
            </a:r>
            <a:r>
              <a:rPr lang="en-US" sz="2400"/>
              <a:t>  and  </a:t>
            </a:r>
            <a:r>
              <a:rPr lang="en-US" sz="2400" i="1"/>
              <a:t>P</a:t>
            </a:r>
            <a:r>
              <a:rPr lang="en-US" sz="2400"/>
              <a:t>(255) = 1;  </a:t>
            </a:r>
          </a:p>
          <a:p>
            <a:pPr marL="228600" indent="-228600" eaLnBrk="0" hangingPunct="0">
              <a:spcBef>
                <a:spcPct val="50000"/>
              </a:spcBef>
              <a:defRPr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12CF0D-81CA-4CF8-A7A9-FAF8AE399DDC}" type="slidenum">
              <a:rPr lang="en-US" sz="1400">
                <a:solidFill>
                  <a:schemeClr val="folHlink"/>
                </a:solidFill>
              </a:rPr>
              <a:pPr algn="r"/>
              <a:t>68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717550" y="3087688"/>
          <a:ext cx="139858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4" imgW="736560" imgH="253800" progId="">
                  <p:embed/>
                </p:oleObj>
              </mc:Choice>
              <mc:Fallback>
                <p:oleObj name="Equation" r:id="rId4" imgW="736560" imgH="253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3087688"/>
                        <a:ext cx="1398588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1828800" y="4572000"/>
            <a:ext cx="5257800" cy="528638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The CDF itself is used as the LUT.</a:t>
            </a: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528638" y="35814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be the cumulative (probability) distribution function of  </a:t>
            </a:r>
            <a:r>
              <a:rPr lang="en-US" sz="2400" i="1"/>
              <a:t>I</a:t>
            </a:r>
            <a:r>
              <a:rPr lang="en-US" sz="2400"/>
              <a:t>.</a:t>
            </a:r>
          </a:p>
        </p:txBody>
      </p:sp>
      <p:sp>
        <p:nvSpPr>
          <p:cNvPr id="18439" name="Text Box 10"/>
          <p:cNvSpPr txBox="1">
            <a:spLocks noChangeArrowheads="1"/>
          </p:cNvSpPr>
          <p:nvPr/>
        </p:nvSpPr>
        <p:spPr bwMode="auto">
          <a:xfrm>
            <a:off x="528638" y="2055813"/>
            <a:ext cx="7620000" cy="82232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/>
              <a:t>Task:  remap image </a:t>
            </a:r>
            <a:r>
              <a:rPr lang="en-US" sz="2400" i="1"/>
              <a:t>I </a:t>
            </a:r>
            <a:r>
              <a:rPr lang="en-US" sz="2400"/>
              <a:t> so that its histogram is as close to constant as possible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B61E719-1114-4ED1-95E7-D0F603F39513}" type="slidenum">
              <a:rPr lang="en-US" sz="1400">
                <a:solidFill>
                  <a:schemeClr val="folHlink"/>
                </a:solidFill>
              </a:rPr>
              <a:pPr algn="r"/>
              <a:t>69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pic>
        <p:nvPicPr>
          <p:cNvPr id="805892" name="Picture 4" descr="Templ_HistEQpdfLUT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4225" y="2057400"/>
            <a:ext cx="5326063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5762625" y="2057400"/>
            <a:ext cx="466725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pdf</a:t>
            </a:r>
          </a:p>
        </p:txBody>
      </p:sp>
      <p:grpSp>
        <p:nvGrpSpPr>
          <p:cNvPr id="92166" name="Group 6"/>
          <p:cNvGrpSpPr>
            <a:grpSpLocks/>
          </p:cNvGrpSpPr>
          <p:nvPr/>
        </p:nvGrpSpPr>
        <p:grpSpPr bwMode="auto">
          <a:xfrm>
            <a:off x="581025" y="2314575"/>
            <a:ext cx="2382838" cy="3813175"/>
            <a:chOff x="288" y="1104"/>
            <a:chExt cx="1501" cy="2402"/>
          </a:xfrm>
        </p:grpSpPr>
        <p:pic>
          <p:nvPicPr>
            <p:cNvPr id="92169" name="Picture 7" descr="templ07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2170" name="Picture 8" descr="templ075_HistEQ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805897" name="Text Box 9"/>
          <p:cNvSpPr txBox="1">
            <a:spLocks noChangeArrowheads="1"/>
          </p:cNvSpPr>
          <p:nvPr/>
        </p:nvSpPr>
        <p:spPr bwMode="auto">
          <a:xfrm>
            <a:off x="6296025" y="1524000"/>
            <a:ext cx="2819400" cy="1006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646464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 CDF (cumulative distribution) is the LUT for remapping.</a:t>
            </a:r>
          </a:p>
        </p:txBody>
      </p:sp>
      <p:sp>
        <p:nvSpPr>
          <p:cNvPr id="92168" name="Text Box 10"/>
          <p:cNvSpPr txBox="1">
            <a:spLocks noChangeArrowheads="1"/>
          </p:cNvSpPr>
          <p:nvPr/>
        </p:nvSpPr>
        <p:spPr bwMode="auto">
          <a:xfrm>
            <a:off x="5762625" y="4114800"/>
            <a:ext cx="6000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solidFill>
                  <a:srgbClr val="FF0000"/>
                </a:solidFill>
                <a:latin typeface="Arial" charset="0"/>
              </a:rPr>
              <a:t>CDF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C92BCBC-62C2-4F2E-ADB5-61D717A2E34B}" type="slidenum">
              <a:rPr lang="en-US" sz="1400">
                <a:solidFill>
                  <a:schemeClr val="folHlink"/>
                </a:solidFill>
              </a:rPr>
              <a:pPr algn="r"/>
              <a:t>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Basic Concepts</a:t>
            </a:r>
          </a:p>
        </p:txBody>
      </p:sp>
      <p:sp>
        <p:nvSpPr>
          <p:cNvPr id="45060" name="Rectangle 1027"/>
          <p:cNvSpPr>
            <a:spLocks noChangeArrowheads="1"/>
          </p:cNvSpPr>
          <p:nvPr/>
        </p:nvSpPr>
        <p:spPr bwMode="auto">
          <a:xfrm>
            <a:off x="228600" y="1833563"/>
            <a:ext cx="88392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000"/>
              <a:t>A square or rectangular sub-image area centered at (x,y)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grpSp>
        <p:nvGrpSpPr>
          <p:cNvPr id="45061" name="Group 266"/>
          <p:cNvGrpSpPr>
            <a:grpSpLocks/>
          </p:cNvGrpSpPr>
          <p:nvPr/>
        </p:nvGrpSpPr>
        <p:grpSpPr bwMode="auto">
          <a:xfrm>
            <a:off x="2209800" y="2362200"/>
            <a:ext cx="4743450" cy="4108450"/>
            <a:chOff x="2723" y="1106"/>
            <a:chExt cx="2988" cy="2588"/>
          </a:xfrm>
        </p:grpSpPr>
        <p:grpSp>
          <p:nvGrpSpPr>
            <p:cNvPr id="45062" name="Group 244"/>
            <p:cNvGrpSpPr>
              <a:grpSpLocks/>
            </p:cNvGrpSpPr>
            <p:nvPr/>
          </p:nvGrpSpPr>
          <p:grpSpPr bwMode="auto">
            <a:xfrm>
              <a:off x="3053" y="1338"/>
              <a:ext cx="2284" cy="2132"/>
              <a:chOff x="2824" y="1419"/>
              <a:chExt cx="2284" cy="2132"/>
            </a:xfrm>
          </p:grpSpPr>
          <p:sp>
            <p:nvSpPr>
              <p:cNvPr id="45081" name="Rectangle 4"/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2" name="Rectangle 5"/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3" name="Rectangle 6"/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4" name="Rectangle 7"/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5" name="Rectangle 8"/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6" name="Rectangle 9"/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7" name="Rectangle 10"/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8" name="Rectangle 11"/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9" name="Rectangle 12"/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0" name="Rectangle 13"/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1" name="Rectangle 14"/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2" name="Rectangle 15"/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3" name="Rectangle 16"/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4" name="Rectangle 17"/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5" name="Rectangle 18"/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6" name="Rectangle 19"/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7" name="Rectangle 20"/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8" name="Rectangle 21"/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99" name="Rectangle 22"/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0" name="Rectangle 23"/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1" name="Rectangle 24"/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2" name="Rectangle 25"/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3" name="Rectangle 26"/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4" name="Rectangle 27"/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5" name="Rectangle 28"/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6" name="Rectangle 29"/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7" name="Rectangle 30"/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8" name="Rectangle 31"/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09" name="Rectangle 32"/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0" name="Rectangle 33"/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1" name="Rectangle 34"/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2" name="Rectangle 35"/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3" name="Rectangle 36"/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4" name="Rectangle 37"/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5" name="Rectangle 38"/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6" name="Rectangle 39"/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7" name="Rectangle 40"/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8" name="Rectangle 41"/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19" name="Rectangle 42"/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0" name="Rectangle 43"/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1" name="Rectangle 44"/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2" name="Rectangle 45"/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3" name="Rectangle 46"/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4" name="Rectangle 47"/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5" name="Rectangle 48"/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6" name="Rectangle 49"/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7" name="Rectangle 50"/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8" name="Rectangle 51"/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29" name="Rectangle 52"/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0" name="Rectangle 53"/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1" name="Rectangle 54"/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2" name="Rectangle 55"/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3" name="Rectangle 56"/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4" name="Rectangle 57"/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5" name="Rectangle 58"/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6" name="Rectangle 59"/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7" name="Rectangle 60"/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8" name="Rectangle 61"/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39" name="Rectangle 62"/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0" name="Rectangle 63"/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1" name="Rectangle 64"/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2" name="Rectangle 65"/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3" name="Rectangle 66"/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4" name="Rectangle 67"/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5" name="Rectangle 68"/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6" name="Rectangle 69"/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7" name="Rectangle 70"/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8" name="Rectangle 71"/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49" name="Rectangle 72"/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0" name="Rectangle 73"/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1" name="Rectangle 74"/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2" name="Rectangle 75"/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3" name="Rectangle 76"/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4" name="Rectangle 77"/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5" name="Rectangle 78"/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6" name="Rectangle 79"/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7" name="Rectangle 80"/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8" name="Rectangle 81"/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59" name="Rectangle 82"/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0" name="Rectangle 83"/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1" name="Rectangle 84"/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2" name="Rectangle 85"/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3" name="Rectangle 86"/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4" name="Rectangle 87"/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5" name="Rectangle 88"/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6" name="Rectangle 89"/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7" name="Rectangle 90"/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8" name="Rectangle 91"/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69" name="Rectangle 92"/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0" name="Rectangle 93"/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1" name="Rectangle 94"/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2" name="Rectangle 95"/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3" name="Rectangle 96"/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4" name="Rectangle 97"/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5" name="Rectangle 98"/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6" name="Rectangle 99"/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7" name="Rectangle 100"/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8" name="Rectangle 101"/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79" name="Rectangle 102"/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0" name="Rectangle 103"/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1" name="Rectangle 104"/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2" name="Rectangle 105"/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3" name="Rectangle 106"/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4" name="Rectangle 107"/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5" name="Rectangle 108"/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6" name="Rectangle 109"/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7" name="Rectangle 110"/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8" name="Rectangle 111"/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89" name="Rectangle 112"/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0" name="Rectangle 113"/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1" name="Rectangle 114"/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2" name="Rectangle 115"/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3" name="Rectangle 116"/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4" name="Rectangle 117"/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5" name="Rectangle 118"/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6" name="Rectangle 119"/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7" name="Rectangle 120"/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8" name="Rectangle 121"/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199" name="Rectangle 122"/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0" name="Rectangle 123"/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1" name="Rectangle 124"/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2" name="Rectangle 125"/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3" name="Rectangle 126"/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4" name="Rectangle 127"/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5" name="Rectangle 128"/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6" name="Rectangle 129"/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7" name="Rectangle 130"/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8" name="Rectangle 131"/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09" name="Rectangle 132"/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0" name="Rectangle 133"/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1" name="Rectangle 134"/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2" name="Rectangle 135"/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3" name="Rectangle 136"/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4" name="Rectangle 137"/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5" name="Rectangle 138"/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6" name="Rectangle 139"/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7" name="Rectangle 140"/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8" name="Rectangle 141"/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19" name="Rectangle 142"/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0" name="Rectangle 143"/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1" name="Rectangle 144"/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2" name="Rectangle 145"/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3" name="Rectangle 146"/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4" name="Rectangle 147"/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5" name="Rectangle 148"/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6" name="Rectangle 149"/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7" name="Rectangle 150"/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8" name="Rectangle 151"/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29" name="Rectangle 152"/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0" name="Rectangle 153"/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1" name="Rectangle 154"/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2" name="Rectangle 155"/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3" name="Rectangle 156"/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4" name="Rectangle 157"/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5" name="Rectangle 158"/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6" name="Rectangle 159"/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7" name="Rectangle 160"/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8" name="Rectangle 161"/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39" name="Rectangle 162"/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0" name="Rectangle 163"/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1" name="Rectangle 164"/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2" name="Rectangle 165"/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3" name="Rectangle 166"/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4" name="Rectangle 167"/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5" name="Rectangle 168"/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6" name="Rectangle 169"/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7" name="Rectangle 170"/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8" name="Rectangle 171"/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49" name="Rectangle 172"/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0" name="Rectangle 173"/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1" name="Rectangle 174"/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2" name="Rectangle 175"/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3" name="Rectangle 176"/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4" name="Rectangle 177"/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5" name="Rectangle 178"/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6" name="Rectangle 179"/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7" name="Rectangle 180"/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8" name="Rectangle 181"/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59" name="Rectangle 182"/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0" name="Rectangle 183"/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1" name="Rectangle 184"/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2" name="Rectangle 185"/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3" name="Rectangle 186"/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4" name="Rectangle 187"/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5" name="Rectangle 188"/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6" name="Rectangle 189"/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7" name="Rectangle 190"/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8" name="Rectangle 191"/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69" name="Rectangle 192"/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0" name="Rectangle 193"/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1" name="Rectangle 194"/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2" name="Rectangle 195"/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3" name="Rectangle 196"/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4" name="Rectangle 197"/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5" name="Rectangle 198"/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6" name="Rectangle 199"/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7" name="Rectangle 200"/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8" name="Rectangle 201"/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79" name="Rectangle 202"/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0" name="Rectangle 203"/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1" name="Rectangle 204"/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2" name="Rectangle 205"/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3" name="Rectangle 206"/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4" name="Rectangle 207"/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5" name="Rectangle 208"/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6" name="Rectangle 209"/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7" name="Rectangle 210"/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8" name="Rectangle 211"/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89" name="Rectangle 212"/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0" name="Rectangle 213"/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1" name="Rectangle 214"/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2" name="Rectangle 215"/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3" name="Rectangle 216"/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4" name="Rectangle 217"/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5" name="Rectangle 218"/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6" name="Rectangle 219"/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7" name="Rectangle 220"/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8" name="Rectangle 221"/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299" name="Rectangle 222"/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0" name="Rectangle 223"/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1" name="Rectangle 224"/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2" name="Rectangle 225"/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3" name="Rectangle 226"/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4" name="Rectangle 227"/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5" name="Rectangle 228"/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6" name="Rectangle 229"/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7" name="Rectangle 230"/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8" name="Rectangle 231"/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09" name="Rectangle 232"/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0" name="Rectangle 233"/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1" name="Rectangle 234"/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2" name="Rectangle 235"/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3" name="Rectangle 236"/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4" name="Rectangle 237"/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5" name="Rectangle 238"/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6" name="Rectangle 239"/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7" name="Rectangle 240"/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8" name="Rectangle 241"/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19" name="Rectangle 242"/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320" name="Rectangle 243"/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45063" name="Line 245"/>
            <p:cNvSpPr>
              <a:spLocks noChangeShapeType="1"/>
            </p:cNvSpPr>
            <p:nvPr/>
          </p:nvSpPr>
          <p:spPr bwMode="auto">
            <a:xfrm>
              <a:off x="3053" y="1338"/>
              <a:ext cx="241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64" name="Line 246"/>
            <p:cNvSpPr>
              <a:spLocks noChangeShapeType="1"/>
            </p:cNvSpPr>
            <p:nvPr/>
          </p:nvSpPr>
          <p:spPr bwMode="auto">
            <a:xfrm rot="5400000">
              <a:off x="1931" y="2460"/>
              <a:ext cx="224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65" name="Text Box 247"/>
            <p:cNvSpPr txBox="1">
              <a:spLocks noChangeArrowheads="1"/>
            </p:cNvSpPr>
            <p:nvPr/>
          </p:nvSpPr>
          <p:spPr bwMode="auto">
            <a:xfrm>
              <a:off x="2723" y="1106"/>
              <a:ext cx="50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Origin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45066" name="Text Box 248"/>
            <p:cNvSpPr txBox="1">
              <a:spLocks noChangeArrowheads="1"/>
            </p:cNvSpPr>
            <p:nvPr/>
          </p:nvSpPr>
          <p:spPr bwMode="auto">
            <a:xfrm>
              <a:off x="5331" y="1107"/>
              <a:ext cx="18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x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45067" name="Text Box 249"/>
            <p:cNvSpPr txBox="1">
              <a:spLocks noChangeArrowheads="1"/>
            </p:cNvSpPr>
            <p:nvPr/>
          </p:nvSpPr>
          <p:spPr bwMode="auto">
            <a:xfrm>
              <a:off x="2874" y="3446"/>
              <a:ext cx="18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y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45068" name="Text Box 250"/>
            <p:cNvSpPr txBox="1">
              <a:spLocks noChangeArrowheads="1"/>
            </p:cNvSpPr>
            <p:nvPr/>
          </p:nvSpPr>
          <p:spPr bwMode="auto">
            <a:xfrm>
              <a:off x="4485" y="3463"/>
              <a:ext cx="91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Image f (x, y)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grpSp>
          <p:nvGrpSpPr>
            <p:cNvPr id="45069" name="Group 261"/>
            <p:cNvGrpSpPr>
              <a:grpSpLocks/>
            </p:cNvGrpSpPr>
            <p:nvPr/>
          </p:nvGrpSpPr>
          <p:grpSpPr bwMode="auto">
            <a:xfrm>
              <a:off x="4332" y="2327"/>
              <a:ext cx="432" cy="430"/>
              <a:chOff x="3168" y="2244"/>
              <a:chExt cx="432" cy="430"/>
            </a:xfrm>
          </p:grpSpPr>
          <p:sp>
            <p:nvSpPr>
              <p:cNvPr id="45072" name="Rectangle 252"/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3" name="Rectangle 253"/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4" name="Rectangle 254"/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5" name="Rectangle 255"/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6" name="Rectangle 256"/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7" name="Rectangle 257"/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8" name="Rectangle 258"/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79" name="Rectangle 259"/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5080" name="Rectangle 260"/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45070" name="Text Box 262"/>
            <p:cNvSpPr txBox="1">
              <a:spLocks noChangeArrowheads="1"/>
            </p:cNvSpPr>
            <p:nvPr/>
          </p:nvSpPr>
          <p:spPr bwMode="auto">
            <a:xfrm>
              <a:off x="5407" y="2317"/>
              <a:ext cx="30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(x, y)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cxnSp>
          <p:nvCxnSpPr>
            <p:cNvPr id="45071" name="AutoShape 263"/>
            <p:cNvCxnSpPr>
              <a:cxnSpLocks noChangeShapeType="1"/>
              <a:stCxn id="45070" idx="1"/>
            </p:cNvCxnSpPr>
            <p:nvPr/>
          </p:nvCxnSpPr>
          <p:spPr bwMode="auto">
            <a:xfrm rot="10800000" flipV="1">
              <a:off x="4522" y="2404"/>
              <a:ext cx="885" cy="138"/>
            </a:xfrm>
            <a:prstGeom prst="curvedConnector3">
              <a:avLst>
                <a:gd name="adj1" fmla="val 49944"/>
              </a:avLst>
            </a:prstGeom>
            <a:noFill/>
            <a:ln w="22225">
              <a:solidFill>
                <a:srgbClr val="000080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BDCF26-251A-44A0-9BBE-543776C5DFD6}" type="slidenum">
              <a:rPr lang="en-US" sz="1400">
                <a:solidFill>
                  <a:schemeClr val="folHlink"/>
                </a:solidFill>
              </a:rPr>
              <a:pPr algn="r"/>
              <a:t>70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pic>
        <p:nvPicPr>
          <p:cNvPr id="807940" name="Picture 4" descr="Templ_HistEQpdfLUT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4225" y="2057400"/>
            <a:ext cx="5326063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5762625" y="2057400"/>
            <a:ext cx="466725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pdf</a:t>
            </a:r>
          </a:p>
        </p:txBody>
      </p:sp>
      <p:grpSp>
        <p:nvGrpSpPr>
          <p:cNvPr id="93190" name="Group 6"/>
          <p:cNvGrpSpPr>
            <a:grpSpLocks/>
          </p:cNvGrpSpPr>
          <p:nvPr/>
        </p:nvGrpSpPr>
        <p:grpSpPr bwMode="auto">
          <a:xfrm>
            <a:off x="581025" y="2314575"/>
            <a:ext cx="2382838" cy="3813175"/>
            <a:chOff x="288" y="1104"/>
            <a:chExt cx="1501" cy="2402"/>
          </a:xfrm>
        </p:grpSpPr>
        <p:pic>
          <p:nvPicPr>
            <p:cNvPr id="93193" name="Picture 7" descr="templ07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3194" name="Picture 8" descr="templ075_HistEQ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807945" name="Text Box 9"/>
          <p:cNvSpPr txBox="1">
            <a:spLocks noChangeArrowheads="1"/>
          </p:cNvSpPr>
          <p:nvPr/>
        </p:nvSpPr>
        <p:spPr bwMode="auto">
          <a:xfrm>
            <a:off x="6296025" y="1524000"/>
            <a:ext cx="2819400" cy="1006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646464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 CDF (cumulative distribution) is the LUT for remapping.</a:t>
            </a:r>
          </a:p>
        </p:txBody>
      </p:sp>
      <p:sp>
        <p:nvSpPr>
          <p:cNvPr id="93192" name="Text Box 11"/>
          <p:cNvSpPr txBox="1">
            <a:spLocks noChangeArrowheads="1"/>
          </p:cNvSpPr>
          <p:nvPr/>
        </p:nvSpPr>
        <p:spPr bwMode="auto">
          <a:xfrm>
            <a:off x="5757863" y="4116388"/>
            <a:ext cx="566737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solidFill>
                  <a:srgbClr val="FF0000"/>
                </a:solidFill>
                <a:latin typeface="Arial" charset="0"/>
              </a:rPr>
              <a:t>LUT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0D4EF40-5D21-4071-B281-5E752FC8FE70}" type="slidenum">
              <a:rPr lang="en-US" sz="1400">
                <a:solidFill>
                  <a:schemeClr val="folHlink"/>
                </a:solidFill>
              </a:rPr>
              <a:pPr algn="r"/>
              <a:t>71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pic>
        <p:nvPicPr>
          <p:cNvPr id="797700" name="Picture 4" descr="Templ_HistEQpdfLUT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7550" y="2005013"/>
            <a:ext cx="5326063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5695950" y="2005013"/>
            <a:ext cx="466725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pdf</a:t>
            </a:r>
          </a:p>
        </p:txBody>
      </p:sp>
      <p:pic>
        <p:nvPicPr>
          <p:cNvPr id="94214" name="Picture 6" descr="Templ_HistEQpdfLUT3"/>
          <p:cNvPicPr>
            <a:picLocks noChangeAspect="1" noChangeArrowheads="1"/>
          </p:cNvPicPr>
          <p:nvPr/>
        </p:nvPicPr>
        <p:blipFill>
          <a:blip r:embed="rId4"/>
          <a:srcRect l="1712" r="1712" b="4274"/>
          <a:stretch>
            <a:fillRect/>
          </a:stretch>
        </p:blipFill>
        <p:spPr bwMode="auto">
          <a:xfrm>
            <a:off x="3348038" y="4138613"/>
            <a:ext cx="5145087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4215" name="Group 7"/>
          <p:cNvGrpSpPr>
            <a:grpSpLocks/>
          </p:cNvGrpSpPr>
          <p:nvPr/>
        </p:nvGrpSpPr>
        <p:grpSpPr bwMode="auto">
          <a:xfrm>
            <a:off x="514350" y="2262188"/>
            <a:ext cx="2382838" cy="3813175"/>
            <a:chOff x="288" y="1104"/>
            <a:chExt cx="1501" cy="2402"/>
          </a:xfrm>
        </p:grpSpPr>
        <p:pic>
          <p:nvPicPr>
            <p:cNvPr id="94218" name="Picture 8" descr="templ07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4219" name="Picture 9" descr="templ075_HistEQ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797706" name="Text Box 10"/>
          <p:cNvSpPr txBox="1">
            <a:spLocks noChangeArrowheads="1"/>
          </p:cNvSpPr>
          <p:nvPr/>
        </p:nvSpPr>
        <p:spPr bwMode="auto">
          <a:xfrm>
            <a:off x="6229350" y="1471613"/>
            <a:ext cx="2819400" cy="1006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646464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Comic Sans MS" pitchFamily="66" charset="0"/>
              </a:rPr>
              <a:t>The CDF (cumulative distribution) is the LUT for remapping.</a:t>
            </a:r>
          </a:p>
        </p:txBody>
      </p:sp>
      <p:sp>
        <p:nvSpPr>
          <p:cNvPr id="94217" name="Text Box 11"/>
          <p:cNvSpPr txBox="1">
            <a:spLocks noChangeArrowheads="1"/>
          </p:cNvSpPr>
          <p:nvPr/>
        </p:nvSpPr>
        <p:spPr bwMode="auto">
          <a:xfrm>
            <a:off x="5711825" y="4062413"/>
            <a:ext cx="566738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>
                <a:latin typeface="Arial" charset="0"/>
              </a:rPr>
              <a:t>LUT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6C5CF02-32E6-444F-9345-3525E0D1C618}" type="slidenum">
              <a:rPr lang="en-US" sz="1400">
                <a:solidFill>
                  <a:schemeClr val="folHlink"/>
                </a:solidFill>
              </a:rPr>
              <a:pPr algn="r"/>
              <a:t>72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grpSp>
        <p:nvGrpSpPr>
          <p:cNvPr id="95236" name="Group 4"/>
          <p:cNvGrpSpPr>
            <a:grpSpLocks/>
          </p:cNvGrpSpPr>
          <p:nvPr/>
        </p:nvGrpSpPr>
        <p:grpSpPr bwMode="auto">
          <a:xfrm>
            <a:off x="609600" y="2238375"/>
            <a:ext cx="2382838" cy="3813175"/>
            <a:chOff x="288" y="1104"/>
            <a:chExt cx="1501" cy="2402"/>
          </a:xfrm>
        </p:grpSpPr>
        <p:pic>
          <p:nvPicPr>
            <p:cNvPr id="95238" name="Picture 5" descr="templ07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" y="1104"/>
              <a:ext cx="1499" cy="10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5239" name="Picture 6" descr="templ075_HistEQ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" y="2500"/>
              <a:ext cx="1501" cy="10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799751" name="Picture 7" descr="Templ_HistofHistEQ"/>
          <p:cNvPicPr>
            <a:picLocks noChangeAspect="1" noChangeArrowheads="1"/>
          </p:cNvPicPr>
          <p:nvPr/>
        </p:nvPicPr>
        <p:blipFill>
          <a:blip r:embed="rId5"/>
          <a:srcRect t="1048" b="1048"/>
          <a:stretch>
            <a:fillRect/>
          </a:stretch>
        </p:blipFill>
        <p:spPr bwMode="auto">
          <a:xfrm>
            <a:off x="3352800" y="1981200"/>
            <a:ext cx="5289550" cy="427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B0DF406-1754-4996-BA3E-0DD9EB0D41E3}" type="slidenum">
              <a:rPr lang="en-US" sz="1400">
                <a:solidFill>
                  <a:schemeClr val="folHlink"/>
                </a:solidFill>
              </a:rPr>
              <a:pPr algn="r"/>
              <a:t>73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Histogram Equalization</a:t>
            </a:r>
          </a:p>
        </p:txBody>
      </p:sp>
      <p:pic>
        <p:nvPicPr>
          <p:cNvPr id="19461" name="Picture 4" descr="templ150_hist_e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676400"/>
            <a:ext cx="4003675" cy="2690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5654" name="Rectangle 6"/>
          <p:cNvSpPr>
            <a:spLocks noChangeArrowheads="1"/>
          </p:cNvSpPr>
          <p:nvPr/>
        </p:nvSpPr>
        <p:spPr bwMode="auto">
          <a:xfrm>
            <a:off x="5638800" y="1676400"/>
            <a:ext cx="2743200" cy="441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6000750" y="3949700"/>
            <a:ext cx="2020888" cy="2009775"/>
            <a:chOff x="3780" y="2488"/>
            <a:chExt cx="1273" cy="1266"/>
          </a:xfrm>
        </p:grpSpPr>
        <p:pic>
          <p:nvPicPr>
            <p:cNvPr id="19470" name="Picture 8" descr="templ histogram EQ"/>
            <p:cNvPicPr>
              <a:picLocks noChangeAspect="1" noChangeArrowheads="1"/>
            </p:cNvPicPr>
            <p:nvPr/>
          </p:nvPicPr>
          <p:blipFill>
            <a:blip r:embed="rId5"/>
            <a:srcRect r="18512"/>
            <a:stretch>
              <a:fillRect/>
            </a:stretch>
          </p:blipFill>
          <p:spPr bwMode="auto">
            <a:xfrm>
              <a:off x="3780" y="2488"/>
              <a:ext cx="1273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1" name="Text Box 9"/>
            <p:cNvSpPr txBox="1">
              <a:spLocks noChangeArrowheads="1"/>
            </p:cNvSpPr>
            <p:nvPr/>
          </p:nvSpPr>
          <p:spPr bwMode="auto">
            <a:xfrm>
              <a:off x="4198" y="3504"/>
              <a:ext cx="4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Arial" charset="0"/>
                </a:rPr>
                <a:t>after</a:t>
              </a:r>
              <a:endParaRPr lang="en-US" sz="2400"/>
            </a:p>
          </p:txBody>
        </p:sp>
      </p:grpSp>
      <p:grpSp>
        <p:nvGrpSpPr>
          <p:cNvPr id="19464" name="Group 11"/>
          <p:cNvGrpSpPr>
            <a:grpSpLocks/>
          </p:cNvGrpSpPr>
          <p:nvPr/>
        </p:nvGrpSpPr>
        <p:grpSpPr bwMode="auto">
          <a:xfrm>
            <a:off x="6000750" y="1828800"/>
            <a:ext cx="2020888" cy="1997075"/>
            <a:chOff x="3780" y="1152"/>
            <a:chExt cx="1273" cy="1258"/>
          </a:xfrm>
        </p:grpSpPr>
        <p:pic>
          <p:nvPicPr>
            <p:cNvPr id="19467" name="Picture 12" descr="templ histogram Gray"/>
            <p:cNvPicPr>
              <a:picLocks noChangeAspect="1" noChangeArrowheads="1"/>
            </p:cNvPicPr>
            <p:nvPr/>
          </p:nvPicPr>
          <p:blipFill>
            <a:blip r:embed="rId6"/>
            <a:srcRect r="18506"/>
            <a:stretch>
              <a:fillRect/>
            </a:stretch>
          </p:blipFill>
          <p:spPr bwMode="auto">
            <a:xfrm>
              <a:off x="3780" y="1152"/>
              <a:ext cx="1273" cy="10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8" name="Text Box 13"/>
            <p:cNvSpPr txBox="1">
              <a:spLocks noChangeArrowheads="1"/>
            </p:cNvSpPr>
            <p:nvPr/>
          </p:nvSpPr>
          <p:spPr bwMode="auto">
            <a:xfrm>
              <a:off x="4131" y="2160"/>
              <a:ext cx="5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Arial" charset="0"/>
                </a:rPr>
                <a:t>before</a:t>
              </a:r>
              <a:endParaRPr lang="en-US" sz="2400"/>
            </a:p>
          </p:txBody>
        </p:sp>
        <p:sp>
          <p:nvSpPr>
            <p:cNvPr id="19469" name="Text Box 14"/>
            <p:cNvSpPr txBox="1">
              <a:spLocks noChangeArrowheads="1"/>
            </p:cNvSpPr>
            <p:nvPr/>
          </p:nvSpPr>
          <p:spPr bwMode="auto">
            <a:xfrm>
              <a:off x="4105" y="1152"/>
              <a:ext cx="365" cy="135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lIns="45720" rIns="45720">
              <a:spAutoFit/>
            </a:bodyPr>
            <a:lstStyle/>
            <a:p>
              <a:pPr eaLnBrk="0" hangingPunct="0"/>
              <a:r>
                <a:rPr lang="en-US" sz="800">
                  <a:latin typeface="Arial" charset="0"/>
                </a:rPr>
                <a:t>Luminosity</a:t>
              </a: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1371600" y="4953000"/>
            <a:ext cx="2971800" cy="762000"/>
            <a:chOff x="3504" y="1296"/>
            <a:chExt cx="1872" cy="480"/>
          </a:xfrm>
        </p:grpSpPr>
        <p:sp>
          <p:nvSpPr>
            <p:cNvPr id="795664" name="Rectangle 16"/>
            <p:cNvSpPr>
              <a:spLocks noChangeArrowheads="1"/>
            </p:cNvSpPr>
            <p:nvPr/>
          </p:nvSpPr>
          <p:spPr bwMode="auto">
            <a:xfrm>
              <a:off x="3504" y="1296"/>
              <a:ext cx="1872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19458" name="Object 17"/>
            <p:cNvGraphicFramePr>
              <a:graphicFrameLocks noChangeAspect="1"/>
            </p:cNvGraphicFramePr>
            <p:nvPr/>
          </p:nvGraphicFramePr>
          <p:xfrm>
            <a:off x="3552" y="1392"/>
            <a:ext cx="182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Equation" r:id="rId7" imgW="1701720" imgH="279360" progId="">
                    <p:embed/>
                  </p:oleObj>
                </mc:Choice>
                <mc:Fallback>
                  <p:oleObj name="Equation" r:id="rId7" imgW="1701720" imgH="27936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392"/>
                          <a:ext cx="1824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14FA66-45B9-4F30-ACCD-1719B9DE5B52}" type="slidenum">
              <a:rPr lang="en-US" sz="1400">
                <a:solidFill>
                  <a:schemeClr val="folHlink"/>
                </a:solidFill>
              </a:rPr>
              <a:pPr algn="r"/>
              <a:t>74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9718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2514600"/>
            <a:ext cx="4191000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2" name="AutoShape 6"/>
          <p:cNvSpPr>
            <a:spLocks noChangeArrowheads="1"/>
          </p:cNvSpPr>
          <p:nvPr/>
        </p:nvSpPr>
        <p:spPr bwMode="auto">
          <a:xfrm>
            <a:off x="3214688" y="3657600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3260725" y="5400675"/>
            <a:ext cx="2197100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8x8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57EA79F-5344-4218-9F43-29FE64C407E1}" type="slidenum">
              <a:rPr lang="en-US" sz="1400">
                <a:solidFill>
                  <a:schemeClr val="folHlink"/>
                </a:solidFill>
              </a:rPr>
              <a:pPr algn="r"/>
              <a:t>75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2286000" y="5791200"/>
            <a:ext cx="4591050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Image Histogram (Non-zero values)</a:t>
            </a:r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590800"/>
            <a:ext cx="56388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Rectangle 10"/>
          <p:cNvSpPr>
            <a:spLocks noChangeArrowheads="1"/>
          </p:cNvSpPr>
          <p:nvPr/>
        </p:nvSpPr>
        <p:spPr bwMode="auto">
          <a:xfrm>
            <a:off x="2489200" y="3098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Rectangle 11"/>
          <p:cNvSpPr>
            <a:spLocks noChangeArrowheads="1"/>
          </p:cNvSpPr>
          <p:nvPr/>
        </p:nvSpPr>
        <p:spPr bwMode="auto">
          <a:xfrm>
            <a:off x="2489200" y="34290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Rectangle 12"/>
          <p:cNvSpPr>
            <a:spLocks noChangeArrowheads="1"/>
          </p:cNvSpPr>
          <p:nvPr/>
        </p:nvSpPr>
        <p:spPr bwMode="auto">
          <a:xfrm>
            <a:off x="2489200" y="373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Rectangle 13"/>
          <p:cNvSpPr>
            <a:spLocks noChangeArrowheads="1"/>
          </p:cNvSpPr>
          <p:nvPr/>
        </p:nvSpPr>
        <p:spPr bwMode="auto">
          <a:xfrm>
            <a:off x="2489200" y="405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Rectangle 14"/>
          <p:cNvSpPr>
            <a:spLocks noChangeArrowheads="1"/>
          </p:cNvSpPr>
          <p:nvPr/>
        </p:nvSpPr>
        <p:spPr bwMode="auto">
          <a:xfrm>
            <a:off x="2489200" y="4368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Rectangle 15"/>
          <p:cNvSpPr>
            <a:spLocks noChangeArrowheads="1"/>
          </p:cNvSpPr>
          <p:nvPr/>
        </p:nvSpPr>
        <p:spPr bwMode="auto">
          <a:xfrm>
            <a:off x="2476500" y="4686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2" name="Rectangle 16"/>
          <p:cNvSpPr>
            <a:spLocks noChangeArrowheads="1"/>
          </p:cNvSpPr>
          <p:nvPr/>
        </p:nvSpPr>
        <p:spPr bwMode="auto">
          <a:xfrm>
            <a:off x="2489200" y="500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3" name="Rectangle 17"/>
          <p:cNvSpPr>
            <a:spLocks noChangeArrowheads="1"/>
          </p:cNvSpPr>
          <p:nvPr/>
        </p:nvSpPr>
        <p:spPr bwMode="auto">
          <a:xfrm>
            <a:off x="2489200" y="532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4" name="Rectangle 18"/>
          <p:cNvSpPr>
            <a:spLocks noChangeArrowheads="1"/>
          </p:cNvSpPr>
          <p:nvPr/>
        </p:nvSpPr>
        <p:spPr bwMode="auto">
          <a:xfrm>
            <a:off x="3543300" y="3098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5" name="Rectangle 19"/>
          <p:cNvSpPr>
            <a:spLocks noChangeArrowheads="1"/>
          </p:cNvSpPr>
          <p:nvPr/>
        </p:nvSpPr>
        <p:spPr bwMode="auto">
          <a:xfrm>
            <a:off x="3556000" y="3416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Rectangle 20"/>
          <p:cNvSpPr>
            <a:spLocks noChangeArrowheads="1"/>
          </p:cNvSpPr>
          <p:nvPr/>
        </p:nvSpPr>
        <p:spPr bwMode="auto">
          <a:xfrm>
            <a:off x="3543300" y="373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Rectangle 21"/>
          <p:cNvSpPr>
            <a:spLocks noChangeArrowheads="1"/>
          </p:cNvSpPr>
          <p:nvPr/>
        </p:nvSpPr>
        <p:spPr bwMode="auto">
          <a:xfrm>
            <a:off x="3556000" y="405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8" name="Rectangle 22"/>
          <p:cNvSpPr>
            <a:spLocks noChangeArrowheads="1"/>
          </p:cNvSpPr>
          <p:nvPr/>
        </p:nvSpPr>
        <p:spPr bwMode="auto">
          <a:xfrm>
            <a:off x="3556000" y="43815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9" name="Rectangle 23"/>
          <p:cNvSpPr>
            <a:spLocks noChangeArrowheads="1"/>
          </p:cNvSpPr>
          <p:nvPr/>
        </p:nvSpPr>
        <p:spPr bwMode="auto">
          <a:xfrm>
            <a:off x="3556000" y="46736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0" name="Rectangle 24"/>
          <p:cNvSpPr>
            <a:spLocks noChangeArrowheads="1"/>
          </p:cNvSpPr>
          <p:nvPr/>
        </p:nvSpPr>
        <p:spPr bwMode="auto">
          <a:xfrm>
            <a:off x="3543300" y="500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1" name="Rectangle 25"/>
          <p:cNvSpPr>
            <a:spLocks noChangeArrowheads="1"/>
          </p:cNvSpPr>
          <p:nvPr/>
        </p:nvSpPr>
        <p:spPr bwMode="auto">
          <a:xfrm>
            <a:off x="3556000" y="532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2" name="Rectangle 27"/>
          <p:cNvSpPr>
            <a:spLocks noChangeArrowheads="1"/>
          </p:cNvSpPr>
          <p:nvPr/>
        </p:nvSpPr>
        <p:spPr bwMode="auto">
          <a:xfrm>
            <a:off x="4622800" y="30861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3" name="Rectangle 28"/>
          <p:cNvSpPr>
            <a:spLocks noChangeArrowheads="1"/>
          </p:cNvSpPr>
          <p:nvPr/>
        </p:nvSpPr>
        <p:spPr bwMode="auto">
          <a:xfrm>
            <a:off x="4622800" y="3416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4" name="Rectangle 29"/>
          <p:cNvSpPr>
            <a:spLocks noChangeArrowheads="1"/>
          </p:cNvSpPr>
          <p:nvPr/>
        </p:nvSpPr>
        <p:spPr bwMode="auto">
          <a:xfrm>
            <a:off x="4622800" y="37211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5" name="Rectangle 30"/>
          <p:cNvSpPr>
            <a:spLocks noChangeArrowheads="1"/>
          </p:cNvSpPr>
          <p:nvPr/>
        </p:nvSpPr>
        <p:spPr bwMode="auto">
          <a:xfrm>
            <a:off x="4622800" y="40386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6" name="Rectangle 31"/>
          <p:cNvSpPr>
            <a:spLocks noChangeArrowheads="1"/>
          </p:cNvSpPr>
          <p:nvPr/>
        </p:nvSpPr>
        <p:spPr bwMode="auto">
          <a:xfrm>
            <a:off x="4622800" y="43561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7" name="Rectangle 32"/>
          <p:cNvSpPr>
            <a:spLocks noChangeArrowheads="1"/>
          </p:cNvSpPr>
          <p:nvPr/>
        </p:nvSpPr>
        <p:spPr bwMode="auto">
          <a:xfrm>
            <a:off x="4610100" y="46736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8" name="Rectangle 33"/>
          <p:cNvSpPr>
            <a:spLocks noChangeArrowheads="1"/>
          </p:cNvSpPr>
          <p:nvPr/>
        </p:nvSpPr>
        <p:spPr bwMode="auto">
          <a:xfrm>
            <a:off x="4622800" y="49911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09" name="Rectangle 34"/>
          <p:cNvSpPr>
            <a:spLocks noChangeArrowheads="1"/>
          </p:cNvSpPr>
          <p:nvPr/>
        </p:nvSpPr>
        <p:spPr bwMode="auto">
          <a:xfrm>
            <a:off x="4622800" y="53086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0" name="Rectangle 35"/>
          <p:cNvSpPr>
            <a:spLocks noChangeArrowheads="1"/>
          </p:cNvSpPr>
          <p:nvPr/>
        </p:nvSpPr>
        <p:spPr bwMode="auto">
          <a:xfrm>
            <a:off x="5689600" y="3098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1" name="Rectangle 36"/>
          <p:cNvSpPr>
            <a:spLocks noChangeArrowheads="1"/>
          </p:cNvSpPr>
          <p:nvPr/>
        </p:nvSpPr>
        <p:spPr bwMode="auto">
          <a:xfrm>
            <a:off x="5689600" y="34290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2" name="Rectangle 37"/>
          <p:cNvSpPr>
            <a:spLocks noChangeArrowheads="1"/>
          </p:cNvSpPr>
          <p:nvPr/>
        </p:nvSpPr>
        <p:spPr bwMode="auto">
          <a:xfrm>
            <a:off x="5689600" y="373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3" name="Rectangle 38"/>
          <p:cNvSpPr>
            <a:spLocks noChangeArrowheads="1"/>
          </p:cNvSpPr>
          <p:nvPr/>
        </p:nvSpPr>
        <p:spPr bwMode="auto">
          <a:xfrm>
            <a:off x="5689600" y="405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4" name="Rectangle 39"/>
          <p:cNvSpPr>
            <a:spLocks noChangeArrowheads="1"/>
          </p:cNvSpPr>
          <p:nvPr/>
        </p:nvSpPr>
        <p:spPr bwMode="auto">
          <a:xfrm>
            <a:off x="5689600" y="4368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5" name="Rectangle 40"/>
          <p:cNvSpPr>
            <a:spLocks noChangeArrowheads="1"/>
          </p:cNvSpPr>
          <p:nvPr/>
        </p:nvSpPr>
        <p:spPr bwMode="auto">
          <a:xfrm>
            <a:off x="5676900" y="4686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6" name="Rectangle 41"/>
          <p:cNvSpPr>
            <a:spLocks noChangeArrowheads="1"/>
          </p:cNvSpPr>
          <p:nvPr/>
        </p:nvSpPr>
        <p:spPr bwMode="auto">
          <a:xfrm>
            <a:off x="5689600" y="50038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7" name="Rectangle 42"/>
          <p:cNvSpPr>
            <a:spLocks noChangeArrowheads="1"/>
          </p:cNvSpPr>
          <p:nvPr/>
        </p:nvSpPr>
        <p:spPr bwMode="auto">
          <a:xfrm>
            <a:off x="5689600" y="53213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8" name="Rectangle 43"/>
          <p:cNvSpPr>
            <a:spLocks noChangeArrowheads="1"/>
          </p:cNvSpPr>
          <p:nvPr/>
        </p:nvSpPr>
        <p:spPr bwMode="auto">
          <a:xfrm>
            <a:off x="6781800" y="31242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19" name="Rectangle 44"/>
          <p:cNvSpPr>
            <a:spLocks noChangeArrowheads="1"/>
          </p:cNvSpPr>
          <p:nvPr/>
        </p:nvSpPr>
        <p:spPr bwMode="auto">
          <a:xfrm>
            <a:off x="6781800" y="34544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20" name="Rectangle 45"/>
          <p:cNvSpPr>
            <a:spLocks noChangeArrowheads="1"/>
          </p:cNvSpPr>
          <p:nvPr/>
        </p:nvSpPr>
        <p:spPr bwMode="auto">
          <a:xfrm>
            <a:off x="6781800" y="37592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21" name="Rectangle 46"/>
          <p:cNvSpPr>
            <a:spLocks noChangeArrowheads="1"/>
          </p:cNvSpPr>
          <p:nvPr/>
        </p:nvSpPr>
        <p:spPr bwMode="auto">
          <a:xfrm>
            <a:off x="6781800" y="40767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322" name="Rectangle 47"/>
          <p:cNvSpPr>
            <a:spLocks noChangeArrowheads="1"/>
          </p:cNvSpPr>
          <p:nvPr/>
        </p:nvSpPr>
        <p:spPr bwMode="auto">
          <a:xfrm>
            <a:off x="6781800" y="4394200"/>
            <a:ext cx="381000" cy="2286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0036" name="Text Box 52"/>
          <p:cNvSpPr txBox="1">
            <a:spLocks noChangeArrowheads="1"/>
          </p:cNvSpPr>
          <p:nvPr/>
        </p:nvSpPr>
        <p:spPr bwMode="auto">
          <a:xfrm>
            <a:off x="1355725" y="1482725"/>
            <a:ext cx="4968875" cy="9556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Fill in the following table/histogram</a:t>
            </a:r>
          </a:p>
        </p:txBody>
      </p:sp>
      <p:pic>
        <p:nvPicPr>
          <p:cNvPr id="97324" name="Picture 5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76200" y="0"/>
            <a:ext cx="16764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D86CAD-5C77-4788-9B82-4E868B729D06}" type="slidenum">
              <a:rPr lang="en-US" sz="1400">
                <a:solidFill>
                  <a:schemeClr val="folHlink"/>
                </a:solidFill>
              </a:rPr>
              <a:pPr algn="r"/>
              <a:t>76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752600" y="1981200"/>
            <a:ext cx="5464175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Image Histogram (Non-zero values shown)</a:t>
            </a: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590800"/>
            <a:ext cx="56388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438400"/>
            <a:ext cx="6172200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FA9FA69-A90D-48CC-843A-938228AA7328}" type="slidenum">
              <a:rPr lang="en-US" sz="1400">
                <a:solidFill>
                  <a:schemeClr val="folHlink"/>
                </a:solidFill>
              </a:rPr>
              <a:pPr algn="r"/>
              <a:t>77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057400"/>
            <a:ext cx="35814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0348831-0B4E-4DD4-91ED-683DED8EAC67}" type="slidenum">
              <a:rPr lang="en-US" sz="1400">
                <a:solidFill>
                  <a:schemeClr val="folHlink"/>
                </a:solidFill>
              </a:rPr>
              <a:pPr algn="r"/>
              <a:t>78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sp>
        <p:nvSpPr>
          <p:cNvPr id="100356" name="Rectangle 6"/>
          <p:cNvSpPr>
            <a:spLocks noChangeArrowheads="1"/>
          </p:cNvSpPr>
          <p:nvPr/>
        </p:nvSpPr>
        <p:spPr bwMode="auto">
          <a:xfrm>
            <a:off x="3708400" y="2070100"/>
            <a:ext cx="4978400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Cumulative Distribution Function (cdf)</a:t>
            </a:r>
          </a:p>
        </p:txBody>
      </p:sp>
      <p:pic>
        <p:nvPicPr>
          <p:cNvPr id="10035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679700"/>
            <a:ext cx="48768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200400"/>
            <a:ext cx="35814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9" name="Rectangle 9"/>
          <p:cNvSpPr>
            <a:spLocks noChangeArrowheads="1"/>
          </p:cNvSpPr>
          <p:nvPr/>
        </p:nvSpPr>
        <p:spPr bwMode="auto">
          <a:xfrm>
            <a:off x="4610100" y="31242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Rectangle 46"/>
          <p:cNvSpPr>
            <a:spLocks noChangeArrowheads="1"/>
          </p:cNvSpPr>
          <p:nvPr/>
        </p:nvSpPr>
        <p:spPr bwMode="auto">
          <a:xfrm>
            <a:off x="4610100" y="34671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1" name="Rectangle 47"/>
          <p:cNvSpPr>
            <a:spLocks noChangeArrowheads="1"/>
          </p:cNvSpPr>
          <p:nvPr/>
        </p:nvSpPr>
        <p:spPr bwMode="auto">
          <a:xfrm>
            <a:off x="4610100" y="38100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2" name="Rectangle 48"/>
          <p:cNvSpPr>
            <a:spLocks noChangeArrowheads="1"/>
          </p:cNvSpPr>
          <p:nvPr/>
        </p:nvSpPr>
        <p:spPr bwMode="auto">
          <a:xfrm>
            <a:off x="4610100" y="41529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Rectangle 49"/>
          <p:cNvSpPr>
            <a:spLocks noChangeArrowheads="1"/>
          </p:cNvSpPr>
          <p:nvPr/>
        </p:nvSpPr>
        <p:spPr bwMode="auto">
          <a:xfrm>
            <a:off x="4622800" y="44958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4" name="Rectangle 50"/>
          <p:cNvSpPr>
            <a:spLocks noChangeArrowheads="1"/>
          </p:cNvSpPr>
          <p:nvPr/>
        </p:nvSpPr>
        <p:spPr bwMode="auto">
          <a:xfrm>
            <a:off x="4622800" y="48387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5" name="Rectangle 51"/>
          <p:cNvSpPr>
            <a:spLocks noChangeArrowheads="1"/>
          </p:cNvSpPr>
          <p:nvPr/>
        </p:nvSpPr>
        <p:spPr bwMode="auto">
          <a:xfrm>
            <a:off x="4622800" y="51816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6" name="Rectangle 52"/>
          <p:cNvSpPr>
            <a:spLocks noChangeArrowheads="1"/>
          </p:cNvSpPr>
          <p:nvPr/>
        </p:nvSpPr>
        <p:spPr bwMode="auto">
          <a:xfrm>
            <a:off x="4622800" y="55245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7" name="Rectangle 53"/>
          <p:cNvSpPr>
            <a:spLocks noChangeArrowheads="1"/>
          </p:cNvSpPr>
          <p:nvPr/>
        </p:nvSpPr>
        <p:spPr bwMode="auto">
          <a:xfrm>
            <a:off x="5537200" y="31242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8" name="Rectangle 54"/>
          <p:cNvSpPr>
            <a:spLocks noChangeArrowheads="1"/>
          </p:cNvSpPr>
          <p:nvPr/>
        </p:nvSpPr>
        <p:spPr bwMode="auto">
          <a:xfrm>
            <a:off x="5537200" y="34671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69" name="Rectangle 55"/>
          <p:cNvSpPr>
            <a:spLocks noChangeArrowheads="1"/>
          </p:cNvSpPr>
          <p:nvPr/>
        </p:nvSpPr>
        <p:spPr bwMode="auto">
          <a:xfrm>
            <a:off x="5537200" y="38100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0" name="Rectangle 56"/>
          <p:cNvSpPr>
            <a:spLocks noChangeArrowheads="1"/>
          </p:cNvSpPr>
          <p:nvPr/>
        </p:nvSpPr>
        <p:spPr bwMode="auto">
          <a:xfrm>
            <a:off x="5537200" y="41529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1" name="Rectangle 57"/>
          <p:cNvSpPr>
            <a:spLocks noChangeArrowheads="1"/>
          </p:cNvSpPr>
          <p:nvPr/>
        </p:nvSpPr>
        <p:spPr bwMode="auto">
          <a:xfrm>
            <a:off x="5537200" y="44958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2" name="Rectangle 58"/>
          <p:cNvSpPr>
            <a:spLocks noChangeArrowheads="1"/>
          </p:cNvSpPr>
          <p:nvPr/>
        </p:nvSpPr>
        <p:spPr bwMode="auto">
          <a:xfrm>
            <a:off x="5549900" y="48387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3" name="Rectangle 59"/>
          <p:cNvSpPr>
            <a:spLocks noChangeArrowheads="1"/>
          </p:cNvSpPr>
          <p:nvPr/>
        </p:nvSpPr>
        <p:spPr bwMode="auto">
          <a:xfrm>
            <a:off x="5549900" y="51816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4" name="Rectangle 60"/>
          <p:cNvSpPr>
            <a:spLocks noChangeArrowheads="1"/>
          </p:cNvSpPr>
          <p:nvPr/>
        </p:nvSpPr>
        <p:spPr bwMode="auto">
          <a:xfrm>
            <a:off x="5549900" y="55245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5" name="Rectangle 61"/>
          <p:cNvSpPr>
            <a:spLocks noChangeArrowheads="1"/>
          </p:cNvSpPr>
          <p:nvPr/>
        </p:nvSpPr>
        <p:spPr bwMode="auto">
          <a:xfrm>
            <a:off x="6464300" y="31242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6" name="Rectangle 62"/>
          <p:cNvSpPr>
            <a:spLocks noChangeArrowheads="1"/>
          </p:cNvSpPr>
          <p:nvPr/>
        </p:nvSpPr>
        <p:spPr bwMode="auto">
          <a:xfrm>
            <a:off x="6464300" y="34671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7" name="Rectangle 63"/>
          <p:cNvSpPr>
            <a:spLocks noChangeArrowheads="1"/>
          </p:cNvSpPr>
          <p:nvPr/>
        </p:nvSpPr>
        <p:spPr bwMode="auto">
          <a:xfrm>
            <a:off x="6464300" y="38100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8" name="Rectangle 64"/>
          <p:cNvSpPr>
            <a:spLocks noChangeArrowheads="1"/>
          </p:cNvSpPr>
          <p:nvPr/>
        </p:nvSpPr>
        <p:spPr bwMode="auto">
          <a:xfrm>
            <a:off x="6464300" y="41529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79" name="Rectangle 65"/>
          <p:cNvSpPr>
            <a:spLocks noChangeArrowheads="1"/>
          </p:cNvSpPr>
          <p:nvPr/>
        </p:nvSpPr>
        <p:spPr bwMode="auto">
          <a:xfrm>
            <a:off x="6477000" y="44958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0" name="Rectangle 66"/>
          <p:cNvSpPr>
            <a:spLocks noChangeArrowheads="1"/>
          </p:cNvSpPr>
          <p:nvPr/>
        </p:nvSpPr>
        <p:spPr bwMode="auto">
          <a:xfrm>
            <a:off x="6477000" y="48387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1" name="Rectangle 67"/>
          <p:cNvSpPr>
            <a:spLocks noChangeArrowheads="1"/>
          </p:cNvSpPr>
          <p:nvPr/>
        </p:nvSpPr>
        <p:spPr bwMode="auto">
          <a:xfrm>
            <a:off x="6477000" y="51816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2" name="Rectangle 68"/>
          <p:cNvSpPr>
            <a:spLocks noChangeArrowheads="1"/>
          </p:cNvSpPr>
          <p:nvPr/>
        </p:nvSpPr>
        <p:spPr bwMode="auto">
          <a:xfrm>
            <a:off x="6477000" y="55245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3" name="Rectangle 69"/>
          <p:cNvSpPr>
            <a:spLocks noChangeArrowheads="1"/>
          </p:cNvSpPr>
          <p:nvPr/>
        </p:nvSpPr>
        <p:spPr bwMode="auto">
          <a:xfrm>
            <a:off x="7378700" y="31242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4" name="Rectangle 70"/>
          <p:cNvSpPr>
            <a:spLocks noChangeArrowheads="1"/>
          </p:cNvSpPr>
          <p:nvPr/>
        </p:nvSpPr>
        <p:spPr bwMode="auto">
          <a:xfrm>
            <a:off x="7378700" y="34671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5" name="Rectangle 71"/>
          <p:cNvSpPr>
            <a:spLocks noChangeArrowheads="1"/>
          </p:cNvSpPr>
          <p:nvPr/>
        </p:nvSpPr>
        <p:spPr bwMode="auto">
          <a:xfrm>
            <a:off x="7378700" y="38100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6" name="Rectangle 72"/>
          <p:cNvSpPr>
            <a:spLocks noChangeArrowheads="1"/>
          </p:cNvSpPr>
          <p:nvPr/>
        </p:nvSpPr>
        <p:spPr bwMode="auto">
          <a:xfrm>
            <a:off x="7378700" y="41529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7" name="Rectangle 73"/>
          <p:cNvSpPr>
            <a:spLocks noChangeArrowheads="1"/>
          </p:cNvSpPr>
          <p:nvPr/>
        </p:nvSpPr>
        <p:spPr bwMode="auto">
          <a:xfrm>
            <a:off x="7391400" y="44958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8" name="Rectangle 74"/>
          <p:cNvSpPr>
            <a:spLocks noChangeArrowheads="1"/>
          </p:cNvSpPr>
          <p:nvPr/>
        </p:nvSpPr>
        <p:spPr bwMode="auto">
          <a:xfrm>
            <a:off x="7404100" y="48387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89" name="Rectangle 75"/>
          <p:cNvSpPr>
            <a:spLocks noChangeArrowheads="1"/>
          </p:cNvSpPr>
          <p:nvPr/>
        </p:nvSpPr>
        <p:spPr bwMode="auto">
          <a:xfrm>
            <a:off x="7404100" y="51816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0" name="Rectangle 76"/>
          <p:cNvSpPr>
            <a:spLocks noChangeArrowheads="1"/>
          </p:cNvSpPr>
          <p:nvPr/>
        </p:nvSpPr>
        <p:spPr bwMode="auto">
          <a:xfrm>
            <a:off x="7404100" y="55245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1" name="Rectangle 77"/>
          <p:cNvSpPr>
            <a:spLocks noChangeArrowheads="1"/>
          </p:cNvSpPr>
          <p:nvPr/>
        </p:nvSpPr>
        <p:spPr bwMode="auto">
          <a:xfrm>
            <a:off x="8318500" y="31242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2" name="Rectangle 78"/>
          <p:cNvSpPr>
            <a:spLocks noChangeArrowheads="1"/>
          </p:cNvSpPr>
          <p:nvPr/>
        </p:nvSpPr>
        <p:spPr bwMode="auto">
          <a:xfrm>
            <a:off x="8318500" y="34671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3" name="Rectangle 79"/>
          <p:cNvSpPr>
            <a:spLocks noChangeArrowheads="1"/>
          </p:cNvSpPr>
          <p:nvPr/>
        </p:nvSpPr>
        <p:spPr bwMode="auto">
          <a:xfrm>
            <a:off x="8318500" y="38100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4" name="Rectangle 80"/>
          <p:cNvSpPr>
            <a:spLocks noChangeArrowheads="1"/>
          </p:cNvSpPr>
          <p:nvPr/>
        </p:nvSpPr>
        <p:spPr bwMode="auto">
          <a:xfrm>
            <a:off x="8318500" y="41529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5" name="Rectangle 81"/>
          <p:cNvSpPr>
            <a:spLocks noChangeArrowheads="1"/>
          </p:cNvSpPr>
          <p:nvPr/>
        </p:nvSpPr>
        <p:spPr bwMode="auto">
          <a:xfrm>
            <a:off x="8331200" y="4495800"/>
            <a:ext cx="203200" cy="266700"/>
          </a:xfrm>
          <a:prstGeom prst="rect">
            <a:avLst/>
          </a:prstGeom>
          <a:solidFill>
            <a:srgbClr val="D9D4D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396" name="Rectangle 82"/>
          <p:cNvSpPr>
            <a:spLocks noChangeArrowheads="1"/>
          </p:cNvSpPr>
          <p:nvPr/>
        </p:nvSpPr>
        <p:spPr bwMode="auto">
          <a:xfrm>
            <a:off x="127000" y="2833688"/>
            <a:ext cx="3683000" cy="36671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800"/>
              <a:t>Image Histogram/Prob Mass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9BE27CD-7886-4EBD-B926-9BACEF81C4FB}" type="slidenum">
              <a:rPr lang="en-US" sz="1400">
                <a:solidFill>
                  <a:schemeClr val="folHlink"/>
                </a:solidFill>
              </a:rPr>
              <a:pPr algn="r"/>
              <a:t>79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336800" y="1828800"/>
            <a:ext cx="4978400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Cumulative Distribution Function (cdf)</a:t>
            </a:r>
          </a:p>
        </p:txBody>
      </p:sp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438400"/>
            <a:ext cx="48768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2D2C99-10F0-4754-AC76-DC3CD67BE50A}" type="slidenum">
              <a:rPr lang="en-US" sz="1400">
                <a:solidFill>
                  <a:schemeClr val="folHlink"/>
                </a:solidFill>
              </a:rPr>
              <a:pPr algn="r"/>
              <a:t>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Point Processing</a:t>
            </a:r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auto">
          <a:xfrm>
            <a:off x="990600" y="2414588"/>
            <a:ext cx="7353300" cy="31480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2000" tIns="137160" rIns="92000" bIns="4600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600"/>
              <a:t>In a digital image, point = pixel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600"/>
              <a:t>Point processing transforms a pixel’s value as function of its value alone;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r>
              <a:rPr lang="en-US" sz="3600"/>
              <a:t>It does not depend on the values of the pixel’s neighbors.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B9B3E84-84B6-461F-89CE-97370EE5B17F}" type="slidenum">
              <a:rPr lang="en-US" sz="1400">
                <a:solidFill>
                  <a:schemeClr val="folHlink"/>
                </a:solidFill>
              </a:rPr>
              <a:pPr algn="r"/>
              <a:t>80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24088"/>
            <a:ext cx="800100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Rectangle 6"/>
          <p:cNvSpPr>
            <a:spLocks noChangeArrowheads="1"/>
          </p:cNvSpPr>
          <p:nvPr/>
        </p:nvSpPr>
        <p:spPr bwMode="auto">
          <a:xfrm>
            <a:off x="2336800" y="1828800"/>
            <a:ext cx="4978400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Cumulative Distribution Function (cdf)</a:t>
            </a:r>
          </a:p>
        </p:txBody>
      </p:sp>
      <p:pic>
        <p:nvPicPr>
          <p:cNvPr id="822284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286000"/>
            <a:ext cx="7772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D153E5-8BA0-4269-BF32-723C3F88CCC5}" type="slidenum">
              <a:rPr lang="en-US" sz="1400">
                <a:solidFill>
                  <a:schemeClr val="folHlink"/>
                </a:solidFill>
              </a:rPr>
              <a:pPr algn="r"/>
              <a:t>81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24088"/>
            <a:ext cx="800100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524000" y="1828800"/>
            <a:ext cx="6491288" cy="457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/>
              <a:t>Normalized Cumulative Distribution Function (cdf)</a:t>
            </a:r>
          </a:p>
        </p:txBody>
      </p:sp>
      <p:pic>
        <p:nvPicPr>
          <p:cNvPr id="8243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050" y="2362200"/>
            <a:ext cx="79057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4327" name="Text Box 7"/>
          <p:cNvSpPr txBox="1">
            <a:spLocks noChangeArrowheads="1"/>
          </p:cNvSpPr>
          <p:nvPr/>
        </p:nvSpPr>
        <p:spPr bwMode="auto">
          <a:xfrm>
            <a:off x="4495800" y="3733800"/>
            <a:ext cx="4327525" cy="137318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Divide each value by total number of pixels (64) to get the normalized cdf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AD9902-2D19-4413-B417-95599C59C078}" type="slidenum">
              <a:rPr lang="en-US" sz="1400">
                <a:solidFill>
                  <a:schemeClr val="folHlink"/>
                </a:solidFill>
              </a:rPr>
              <a:pPr algn="r"/>
              <a:t>82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grpSp>
        <p:nvGrpSpPr>
          <p:cNvPr id="20487" name="Group 247"/>
          <p:cNvGrpSpPr>
            <a:grpSpLocks/>
          </p:cNvGrpSpPr>
          <p:nvPr/>
        </p:nvGrpSpPr>
        <p:grpSpPr bwMode="auto">
          <a:xfrm>
            <a:off x="5715000" y="1295400"/>
            <a:ext cx="2971800" cy="762000"/>
            <a:chOff x="3504" y="1296"/>
            <a:chExt cx="1872" cy="480"/>
          </a:xfrm>
        </p:grpSpPr>
        <p:sp>
          <p:nvSpPr>
            <p:cNvPr id="814085" name="Rectangle 5"/>
            <p:cNvSpPr>
              <a:spLocks noChangeArrowheads="1"/>
            </p:cNvSpPr>
            <p:nvPr/>
          </p:nvSpPr>
          <p:spPr bwMode="auto">
            <a:xfrm>
              <a:off x="3504" y="1296"/>
              <a:ext cx="1872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20484" name="Object 4"/>
            <p:cNvGraphicFramePr>
              <a:graphicFrameLocks noChangeAspect="1"/>
            </p:cNvGraphicFramePr>
            <p:nvPr/>
          </p:nvGraphicFramePr>
          <p:xfrm>
            <a:off x="3552" y="1392"/>
            <a:ext cx="1824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4" name="Equation" r:id="rId4" imgW="1701720" imgH="279360" progId="">
                    <p:embed/>
                  </p:oleObj>
                </mc:Choice>
                <mc:Fallback>
                  <p:oleObj name="Equation" r:id="rId4" imgW="1701720" imgH="27936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392"/>
                          <a:ext cx="1824" cy="2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48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1295400"/>
            <a:ext cx="32766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Oval 8"/>
          <p:cNvSpPr>
            <a:spLocks noChangeArrowheads="1"/>
          </p:cNvSpPr>
          <p:nvPr/>
        </p:nvSpPr>
        <p:spPr bwMode="auto">
          <a:xfrm>
            <a:off x="1609725" y="2738438"/>
            <a:ext cx="233363" cy="1809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9"/>
          <p:cNvSpPr>
            <a:spLocks noChangeArrowheads="1"/>
          </p:cNvSpPr>
          <p:nvPr/>
        </p:nvSpPr>
        <p:spPr bwMode="auto">
          <a:xfrm>
            <a:off x="2000250" y="2743200"/>
            <a:ext cx="233363" cy="1809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800225" y="28289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0492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9200" y="3962400"/>
            <a:ext cx="3352800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3" name="Text Box 14"/>
          <p:cNvSpPr txBox="1">
            <a:spLocks noChangeArrowheads="1"/>
          </p:cNvSpPr>
          <p:nvPr/>
        </p:nvSpPr>
        <p:spPr bwMode="auto">
          <a:xfrm>
            <a:off x="2133600" y="6064250"/>
            <a:ext cx="1423988" cy="3365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Original Image</a:t>
            </a:r>
          </a:p>
        </p:txBody>
      </p:sp>
      <p:sp>
        <p:nvSpPr>
          <p:cNvPr id="20494" name="Oval 15"/>
          <p:cNvSpPr>
            <a:spLocks noChangeArrowheads="1"/>
          </p:cNvSpPr>
          <p:nvPr/>
        </p:nvSpPr>
        <p:spPr bwMode="auto">
          <a:xfrm>
            <a:off x="3876675" y="5700713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4324" name="Group 244"/>
          <p:cNvGraphicFramePr>
            <a:graphicFrameLocks noGrp="1"/>
          </p:cNvGraphicFramePr>
          <p:nvPr/>
        </p:nvGraphicFramePr>
        <p:xfrm>
          <a:off x="5029200" y="3962400"/>
          <a:ext cx="3048000" cy="2025653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4092" name="Object 12"/>
          <p:cNvGraphicFramePr>
            <a:graphicFrameLocks noChangeAspect="1"/>
          </p:cNvGraphicFramePr>
          <p:nvPr/>
        </p:nvGraphicFramePr>
        <p:xfrm>
          <a:off x="5461000" y="3316288"/>
          <a:ext cx="3240088" cy="17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8" imgW="1549080" imgH="850680" progId="">
                  <p:embed/>
                </p:oleObj>
              </mc:Choice>
              <mc:Fallback>
                <p:oleObj name="Equation" r:id="rId8" imgW="1549080" imgH="85068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0" y="3316288"/>
                        <a:ext cx="3240088" cy="17732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effectLst>
                        <a:outerShdw dist="107763" dir="81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4328" name="Object 248"/>
          <p:cNvGraphicFramePr>
            <a:graphicFrameLocks noChangeAspect="1"/>
          </p:cNvGraphicFramePr>
          <p:nvPr/>
        </p:nvGraphicFramePr>
        <p:xfrm>
          <a:off x="5532438" y="2514600"/>
          <a:ext cx="29495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10" imgW="1409400" imgH="203040" progId="">
                  <p:embed/>
                </p:oleObj>
              </mc:Choice>
              <mc:Fallback>
                <p:oleObj name="Equation" r:id="rId10" imgW="1409400" imgH="203040" progId="">
                  <p:embed/>
                  <p:pic>
                    <p:nvPicPr>
                      <p:cNvPr id="0" name="Object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2438" y="2514600"/>
                        <a:ext cx="2949575" cy="4238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effectLst>
                        <a:outerShdw dist="107763" dir="81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4330" name="Text Box 250"/>
          <p:cNvSpPr txBox="1">
            <a:spLocks noChangeArrowheads="1"/>
          </p:cNvSpPr>
          <p:nvPr/>
        </p:nvSpPr>
        <p:spPr bwMode="auto">
          <a:xfrm>
            <a:off x="3733800" y="2014538"/>
            <a:ext cx="19812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If cdf is normalized</a:t>
            </a:r>
          </a:p>
        </p:txBody>
      </p:sp>
      <p:sp>
        <p:nvSpPr>
          <p:cNvPr id="814331" name="Line 251"/>
          <p:cNvSpPr>
            <a:spLocks noChangeShapeType="1"/>
          </p:cNvSpPr>
          <p:nvPr/>
        </p:nvSpPr>
        <p:spPr bwMode="auto">
          <a:xfrm>
            <a:off x="5638800" y="22860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14332" name="Text Box 252"/>
          <p:cNvSpPr txBox="1">
            <a:spLocks noChangeArrowheads="1"/>
          </p:cNvSpPr>
          <p:nvPr/>
        </p:nvSpPr>
        <p:spPr bwMode="auto">
          <a:xfrm>
            <a:off x="3668713" y="3048000"/>
            <a:ext cx="25082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If cdf is NOT normalized</a:t>
            </a:r>
          </a:p>
        </p:txBody>
      </p:sp>
      <p:sp>
        <p:nvSpPr>
          <p:cNvPr id="814333" name="Line 253"/>
          <p:cNvSpPr>
            <a:spLocks noChangeShapeType="1"/>
          </p:cNvSpPr>
          <p:nvPr/>
        </p:nvSpPr>
        <p:spPr bwMode="auto">
          <a:xfrm>
            <a:off x="5791200" y="3276600"/>
            <a:ext cx="1752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2" name="Line 255"/>
          <p:cNvSpPr>
            <a:spLocks noChangeShapeType="1"/>
          </p:cNvSpPr>
          <p:nvPr/>
        </p:nvSpPr>
        <p:spPr bwMode="auto">
          <a:xfrm flipH="1" flipV="1">
            <a:off x="1752600" y="2895600"/>
            <a:ext cx="2133600" cy="2895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3" name="Line 256"/>
          <p:cNvSpPr>
            <a:spLocks noChangeShapeType="1"/>
          </p:cNvSpPr>
          <p:nvPr/>
        </p:nvSpPr>
        <p:spPr bwMode="auto">
          <a:xfrm>
            <a:off x="4191000" y="5842000"/>
            <a:ext cx="32004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1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1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330" grpId="0" animBg="1"/>
      <p:bldP spid="814331" grpId="0" animBg="1"/>
      <p:bldP spid="814332" grpId="0" animBg="1"/>
      <p:bldP spid="8143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4DA694E-172A-4748-8CA7-327E11F2C8B9}" type="slidenum">
              <a:rPr lang="en-US" sz="1400">
                <a:solidFill>
                  <a:schemeClr val="folHlink"/>
                </a:solidFill>
              </a:rPr>
              <a:pPr algn="r"/>
              <a:t>83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1460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251460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4" name="AutoShape 6"/>
          <p:cNvSpPr>
            <a:spLocks noChangeArrowheads="1"/>
          </p:cNvSpPr>
          <p:nvPr/>
        </p:nvSpPr>
        <p:spPr bwMode="auto">
          <a:xfrm>
            <a:off x="4281488" y="3810000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C4F0AD4-6BBF-4A18-8D15-B0FDDFE7FC64}" type="slidenum">
              <a:rPr lang="en-US" sz="1400">
                <a:solidFill>
                  <a:schemeClr val="folHlink"/>
                </a:solidFill>
              </a:rPr>
              <a:pPr algn="r"/>
              <a:t>84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811338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735138"/>
            <a:ext cx="3352800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7800" y="4241800"/>
            <a:ext cx="2857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4114800"/>
            <a:ext cx="335280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1350963" y="3708400"/>
            <a:ext cx="1265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Original Image</a:t>
            </a:r>
          </a:p>
        </p:txBody>
      </p: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4800600" y="3657600"/>
            <a:ext cx="3657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Corresponding histogram (red) and cumulative histogram (black) </a:t>
            </a:r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1358900" y="6134100"/>
            <a:ext cx="2668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 after histogram equalization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800600" y="6086475"/>
            <a:ext cx="3657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Corresponding histogram (red) and cumulative histogram (black)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C8223F5-A2F8-4FB9-9F25-B5410C2A9578}" type="slidenum">
              <a:rPr lang="en-US" sz="1400">
                <a:solidFill>
                  <a:schemeClr val="folHlink"/>
                </a:solidFill>
              </a:rPr>
              <a:pPr algn="r"/>
              <a:t>85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/>
          <a:srcRect t="24841" r="22444" b="50600"/>
          <a:stretch>
            <a:fillRect/>
          </a:stretch>
        </p:blipFill>
        <p:spPr bwMode="auto">
          <a:xfrm>
            <a:off x="1044575" y="3962400"/>
            <a:ext cx="4670425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8181" name="Text Box 5"/>
          <p:cNvSpPr txBox="1">
            <a:spLocks noChangeArrowheads="1"/>
          </p:cNvSpPr>
          <p:nvPr/>
        </p:nvSpPr>
        <p:spPr bwMode="auto">
          <a:xfrm rot="16200000">
            <a:off x="-121443" y="2559843"/>
            <a:ext cx="1524000" cy="3667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>
                <a:latin typeface="Arial" charset="0"/>
                <a:cs typeface="Arial" charset="0"/>
              </a:rPr>
              <a:t>Dark image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 rot="16200000">
            <a:off x="-380206" y="5028406"/>
            <a:ext cx="2041525" cy="3667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>
                <a:latin typeface="Arial" charset="0"/>
                <a:cs typeface="Arial" charset="0"/>
              </a:rPr>
              <a:t>Bright image</a:t>
            </a:r>
          </a:p>
        </p:txBody>
      </p:sp>
      <p:pic>
        <p:nvPicPr>
          <p:cNvPr id="106503" name="Picture 7"/>
          <p:cNvPicPr>
            <a:picLocks noChangeAspect="1" noChangeArrowheads="1"/>
          </p:cNvPicPr>
          <p:nvPr/>
        </p:nvPicPr>
        <p:blipFill>
          <a:blip r:embed="rId3"/>
          <a:srcRect r="22995" b="74806"/>
          <a:stretch>
            <a:fillRect/>
          </a:stretch>
        </p:blipFill>
        <p:spPr bwMode="auto">
          <a:xfrm>
            <a:off x="1022350" y="1676400"/>
            <a:ext cx="4692650" cy="236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828800"/>
            <a:ext cx="25146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4267200"/>
            <a:ext cx="2286000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8186" name="Text Box 10"/>
          <p:cNvSpPr txBox="1">
            <a:spLocks noChangeArrowheads="1"/>
          </p:cNvSpPr>
          <p:nvPr/>
        </p:nvSpPr>
        <p:spPr bwMode="auto">
          <a:xfrm>
            <a:off x="6019800" y="6019800"/>
            <a:ext cx="2332038" cy="3968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/>
              <a:t>Equalized Histogram</a:t>
            </a:r>
          </a:p>
        </p:txBody>
      </p:sp>
      <p:sp>
        <p:nvSpPr>
          <p:cNvPr id="818187" name="Text Box 11"/>
          <p:cNvSpPr txBox="1">
            <a:spLocks noChangeArrowheads="1"/>
          </p:cNvSpPr>
          <p:nvPr/>
        </p:nvSpPr>
        <p:spPr bwMode="auto">
          <a:xfrm>
            <a:off x="6146800" y="1816100"/>
            <a:ext cx="2332038" cy="3968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/>
              <a:t>Equalized Histogram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089400"/>
            <a:ext cx="24653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1550" y="1905000"/>
            <a:ext cx="2559050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07BE800-7B8B-4FB5-8475-8B110E0E9720}" type="slidenum">
              <a:rPr lang="en-US" sz="1400">
                <a:solidFill>
                  <a:schemeClr val="folHlink"/>
                </a:solidFill>
              </a:rPr>
              <a:pPr algn="r"/>
              <a:t>86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75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SimSun" pitchFamily="2" charset="-122"/>
              </a:rPr>
              <a:t>Histogram Equalization: Example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 rot="16200000">
            <a:off x="-361156" y="2750344"/>
            <a:ext cx="2057400" cy="366712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>
                <a:latin typeface="Arial" charset="0"/>
                <a:cs typeface="Arial" charset="0"/>
              </a:rPr>
              <a:t>Low contrast</a:t>
            </a:r>
          </a:p>
        </p:txBody>
      </p:sp>
      <p:sp>
        <p:nvSpPr>
          <p:cNvPr id="832518" name="Text Box 6"/>
          <p:cNvSpPr txBox="1">
            <a:spLocks noChangeArrowheads="1"/>
          </p:cNvSpPr>
          <p:nvPr/>
        </p:nvSpPr>
        <p:spPr bwMode="auto">
          <a:xfrm rot="16200000">
            <a:off x="-380206" y="5028406"/>
            <a:ext cx="2041525" cy="3667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>
                <a:latin typeface="Arial" charset="0"/>
                <a:cs typeface="Arial" charset="0"/>
              </a:rPr>
              <a:t>High Contrast</a:t>
            </a:r>
          </a:p>
        </p:txBody>
      </p:sp>
      <p:sp>
        <p:nvSpPr>
          <p:cNvPr id="832522" name="Text Box 10"/>
          <p:cNvSpPr txBox="1">
            <a:spLocks noChangeArrowheads="1"/>
          </p:cNvSpPr>
          <p:nvPr/>
        </p:nvSpPr>
        <p:spPr bwMode="auto">
          <a:xfrm>
            <a:off x="6019800" y="6019800"/>
            <a:ext cx="2332038" cy="3968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/>
              <a:t>Equalized Histogram</a:t>
            </a:r>
          </a:p>
        </p:txBody>
      </p:sp>
      <p:sp>
        <p:nvSpPr>
          <p:cNvPr id="832523" name="Text Box 11"/>
          <p:cNvSpPr txBox="1">
            <a:spLocks noChangeArrowheads="1"/>
          </p:cNvSpPr>
          <p:nvPr/>
        </p:nvSpPr>
        <p:spPr bwMode="auto">
          <a:xfrm>
            <a:off x="6146800" y="1816100"/>
            <a:ext cx="2332038" cy="3968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/>
              <a:t>Equalized Histogram</a:t>
            </a:r>
          </a:p>
        </p:txBody>
      </p:sp>
      <p:pic>
        <p:nvPicPr>
          <p:cNvPr id="107530" name="Picture 12"/>
          <p:cNvPicPr>
            <a:picLocks noChangeAspect="1" noChangeArrowheads="1"/>
          </p:cNvPicPr>
          <p:nvPr/>
        </p:nvPicPr>
        <p:blipFill>
          <a:blip r:embed="rId5"/>
          <a:srcRect t="49684" r="23369" b="25159"/>
          <a:stretch>
            <a:fillRect/>
          </a:stretch>
        </p:blipFill>
        <p:spPr bwMode="auto">
          <a:xfrm>
            <a:off x="990600" y="1752600"/>
            <a:ext cx="466248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1" name="Picture 13"/>
          <p:cNvPicPr>
            <a:picLocks noChangeAspect="1" noChangeArrowheads="1"/>
          </p:cNvPicPr>
          <p:nvPr/>
        </p:nvPicPr>
        <p:blipFill>
          <a:blip r:embed="rId5"/>
          <a:srcRect t="74557" r="22444"/>
          <a:stretch>
            <a:fillRect/>
          </a:stretch>
        </p:blipFill>
        <p:spPr bwMode="auto">
          <a:xfrm>
            <a:off x="990600" y="4114800"/>
            <a:ext cx="4716463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r>
              <a:rPr lang="en-US" sz="4000" smtClean="0"/>
              <a:t>Histogram Equalization vs. Contrast Stretching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143000" y="2286000"/>
            <a:ext cx="6569075" cy="9556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/>
              <a:t>Histogram equalization is sophisticated version of contrast stretching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431925" y="4181475"/>
            <a:ext cx="702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Contrast Stretching – Enhancement is less harsh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71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438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1450975" y="4495800"/>
            <a:ext cx="1444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Original Image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548063" y="4495800"/>
            <a:ext cx="1785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Contrast Stretching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5943600" y="4495800"/>
            <a:ext cx="2146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Histogram Equalization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1524000" y="5553075"/>
            <a:ext cx="5845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Dramatic Enhancement - Artificial look</a:t>
            </a:r>
          </a:p>
        </p:txBody>
      </p:sp>
      <p:sp>
        <p:nvSpPr>
          <p:cNvPr id="109577" name="Line 9"/>
          <p:cNvSpPr>
            <a:spLocks noChangeShapeType="1"/>
          </p:cNvSpPr>
          <p:nvPr/>
        </p:nvSpPr>
        <p:spPr bwMode="auto">
          <a:xfrm flipV="1">
            <a:off x="4648200" y="48006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9578" name="Rectangle 10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  <a:noFill/>
        </p:spPr>
        <p:txBody>
          <a:bodyPr/>
          <a:lstStyle/>
          <a:p>
            <a:r>
              <a:rPr lang="en-US" sz="4000" smtClean="0"/>
              <a:t>Histogram Equalization vs. Contrast Stretching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146175" y="5181600"/>
            <a:ext cx="1444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Original Image</a:t>
            </a: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3852863" y="5181600"/>
            <a:ext cx="1785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Contrast Stretching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6540500" y="5181600"/>
            <a:ext cx="2146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Histogram Equalization</a:t>
            </a:r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  <a:noFill/>
        </p:spPr>
        <p:txBody>
          <a:bodyPr/>
          <a:lstStyle/>
          <a:p>
            <a:r>
              <a:rPr lang="en-US" sz="4000" smtClean="0"/>
              <a:t>Histogram Equalization vs. Contrast Stretching</a:t>
            </a:r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5908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25908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6C56EE8-6D6A-4F0E-8A92-97ACAC7DF150}" type="slidenum">
              <a:rPr lang="en-US" sz="1400">
                <a:solidFill>
                  <a:schemeClr val="folHlink"/>
                </a:solidFill>
              </a:rPr>
              <a:pPr algn="r"/>
              <a:t>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Point Processing</a:t>
            </a:r>
          </a:p>
        </p:txBody>
      </p:sp>
      <p:sp>
        <p:nvSpPr>
          <p:cNvPr id="2053" name="Rectangle 1027"/>
          <p:cNvSpPr>
            <a:spLocks noChangeArrowheads="1"/>
          </p:cNvSpPr>
          <p:nvPr/>
        </p:nvSpPr>
        <p:spPr bwMode="auto">
          <a:xfrm>
            <a:off x="609600" y="18335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Neighborhood of size 1x1: 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i="1">
                <a:solidFill>
                  <a:schemeClr val="folHlink"/>
                </a:solidFill>
              </a:rPr>
              <a:t>g</a:t>
            </a:r>
            <a:r>
              <a:rPr lang="en-US"/>
              <a:t> depends only on </a:t>
            </a:r>
            <a:r>
              <a:rPr lang="en-US" i="1">
                <a:solidFill>
                  <a:schemeClr val="folHlink"/>
                </a:solidFill>
              </a:rPr>
              <a:t>f</a:t>
            </a:r>
            <a:r>
              <a:rPr lang="en-US"/>
              <a:t> at </a:t>
            </a:r>
            <a:r>
              <a:rPr lang="en-US" i="1">
                <a:solidFill>
                  <a:schemeClr val="folHlink"/>
                </a:solidFill>
              </a:rPr>
              <a:t>(x,y)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i="1">
                <a:solidFill>
                  <a:schemeClr val="folHlink"/>
                </a:solidFill>
              </a:rPr>
              <a:t>T</a:t>
            </a:r>
            <a:r>
              <a:rPr lang="en-US">
                <a:solidFill>
                  <a:srgbClr val="0000FF"/>
                </a:solidFill>
              </a:rPr>
              <a:t>: </a:t>
            </a:r>
            <a:r>
              <a:rPr lang="en-US"/>
              <a:t>Gray-level/intensity transformation/ mapping function 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600"/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600" i="1">
                <a:solidFill>
                  <a:schemeClr val="folHlink"/>
                </a:solidFill>
              </a:rPr>
              <a:t>r = </a:t>
            </a:r>
            <a:r>
              <a:rPr lang="en-US" sz="2600"/>
              <a:t>gray level of</a:t>
            </a:r>
            <a:r>
              <a:rPr lang="en-US" sz="2600" i="1">
                <a:solidFill>
                  <a:schemeClr val="folHlink"/>
                </a:solidFill>
              </a:rPr>
              <a:t> f </a:t>
            </a:r>
            <a:r>
              <a:rPr lang="en-US"/>
              <a:t>at </a:t>
            </a:r>
            <a:r>
              <a:rPr lang="en-US" sz="2600" i="1">
                <a:solidFill>
                  <a:schemeClr val="folHlink"/>
                </a:solidFill>
              </a:rPr>
              <a:t>(x,y)</a:t>
            </a:r>
            <a:r>
              <a:rPr lang="en-US" sz="2600">
                <a:solidFill>
                  <a:srgbClr val="0000FF"/>
                </a:solidFill>
              </a:rPr>
              <a:t> 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600" i="1">
                <a:solidFill>
                  <a:schemeClr val="folHlink"/>
                </a:solidFill>
              </a:rPr>
              <a:t>s = </a:t>
            </a:r>
            <a:r>
              <a:rPr lang="en-US" sz="2600"/>
              <a:t>gray level of</a:t>
            </a:r>
            <a:r>
              <a:rPr lang="en-US" sz="2600" i="1">
                <a:solidFill>
                  <a:schemeClr val="folHlink"/>
                </a:solidFill>
              </a:rPr>
              <a:t> g </a:t>
            </a:r>
            <a:r>
              <a:rPr lang="en-US"/>
              <a:t>at</a:t>
            </a:r>
            <a:r>
              <a:rPr lang="en-US" sz="2600" i="1">
                <a:solidFill>
                  <a:schemeClr val="folHlink"/>
                </a:solidFill>
              </a:rPr>
              <a:t> (x,y)</a:t>
            </a:r>
            <a:endParaRPr lang="en-US" sz="2600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3733800" y="3733800"/>
          <a:ext cx="1676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533160" imgH="203040" progId="">
                  <p:embed/>
                </p:oleObj>
              </mc:Choice>
              <mc:Fallback>
                <p:oleObj name="Equation" r:id="rId4" imgW="53316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733800"/>
                        <a:ext cx="1676400" cy="6413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3200"/>
            <a:ext cx="7378700" cy="1143000"/>
          </a:xfrm>
        </p:spPr>
        <p:txBody>
          <a:bodyPr/>
          <a:lstStyle/>
          <a:p>
            <a:r>
              <a:rPr lang="en-US" smtClean="0"/>
              <a:t>Spatial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4B4276-D10B-4188-9466-FAFDF1B4E71C}" type="slidenum">
              <a:rPr lang="en-US" sz="1400">
                <a:solidFill>
                  <a:schemeClr val="folHlink"/>
                </a:solidFill>
              </a:rPr>
              <a:pPr algn="r"/>
              <a:t>91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75" y="1905000"/>
            <a:ext cx="88995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D5B0292-58EE-49A2-9AB0-B0950CCA2C5A}" type="slidenum">
              <a:rPr lang="en-US" sz="1400">
                <a:solidFill>
                  <a:schemeClr val="folHlink"/>
                </a:solidFill>
              </a:rPr>
              <a:pPr algn="r"/>
              <a:t>92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</a:t>
            </a:r>
          </a:p>
        </p:txBody>
      </p:sp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513" y="1900238"/>
            <a:ext cx="8564562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86A440-367C-4AAE-8DF7-7D7C1278B8EA}" type="slidenum">
              <a:rPr lang="en-US" sz="1400">
                <a:solidFill>
                  <a:schemeClr val="folHlink"/>
                </a:solidFill>
              </a:rPr>
              <a:pPr algn="r"/>
              <a:t>93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sp>
        <p:nvSpPr>
          <p:cNvPr id="836613" name="Rectangle 3"/>
          <p:cNvSpPr>
            <a:spLocks noChangeArrowheads="1"/>
          </p:cNvSpPr>
          <p:nvPr/>
        </p:nvSpPr>
        <p:spPr bwMode="auto">
          <a:xfrm>
            <a:off x="685800" y="2667000"/>
            <a:ext cx="3657600" cy="15240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IE" sz="2400">
                <a:solidFill>
                  <a:srgbClr val="800000"/>
                </a:solidFill>
              </a:rPr>
              <a:t>Neighbourhood operations: </a:t>
            </a:r>
            <a:r>
              <a:rPr lang="en-IE" sz="2400"/>
              <a:t>Operate on a larger neighbourhood of pixels than point operations</a:t>
            </a:r>
            <a:endParaRPr lang="en-US" sz="2400"/>
          </a:p>
        </p:txBody>
      </p:sp>
      <p:grpSp>
        <p:nvGrpSpPr>
          <p:cNvPr id="114693" name="Group 265"/>
          <p:cNvGrpSpPr>
            <a:grpSpLocks/>
          </p:cNvGrpSpPr>
          <p:nvPr/>
        </p:nvGrpSpPr>
        <p:grpSpPr bwMode="auto">
          <a:xfrm>
            <a:off x="4321175" y="2133600"/>
            <a:ext cx="4743450" cy="4108450"/>
            <a:chOff x="2712" y="1586"/>
            <a:chExt cx="2988" cy="2588"/>
          </a:xfrm>
        </p:grpSpPr>
        <p:grpSp>
          <p:nvGrpSpPr>
            <p:cNvPr id="114695" name="Group 5"/>
            <p:cNvGrpSpPr>
              <a:grpSpLocks/>
            </p:cNvGrpSpPr>
            <p:nvPr/>
          </p:nvGrpSpPr>
          <p:grpSpPr bwMode="auto">
            <a:xfrm>
              <a:off x="3042" y="1818"/>
              <a:ext cx="2284" cy="2132"/>
              <a:chOff x="2824" y="1419"/>
              <a:chExt cx="2284" cy="2132"/>
            </a:xfrm>
          </p:grpSpPr>
          <p:sp>
            <p:nvSpPr>
              <p:cNvPr id="114715" name="Rectangle 6"/>
              <p:cNvSpPr>
                <a:spLocks noChangeArrowheads="1"/>
              </p:cNvSpPr>
              <p:nvPr/>
            </p:nvSpPr>
            <p:spPr bwMode="auto">
              <a:xfrm>
                <a:off x="282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6" name="Rectangle 7"/>
              <p:cNvSpPr>
                <a:spLocks noChangeArrowheads="1"/>
              </p:cNvSpPr>
              <p:nvPr/>
            </p:nvSpPr>
            <p:spPr bwMode="auto">
              <a:xfrm>
                <a:off x="2968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7" name="Rectangle 8"/>
              <p:cNvSpPr>
                <a:spLocks noChangeArrowheads="1"/>
              </p:cNvSpPr>
              <p:nvPr/>
            </p:nvSpPr>
            <p:spPr bwMode="auto">
              <a:xfrm>
                <a:off x="3112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8" name="Rectangle 9"/>
              <p:cNvSpPr>
                <a:spLocks noChangeArrowheads="1"/>
              </p:cNvSpPr>
              <p:nvPr/>
            </p:nvSpPr>
            <p:spPr bwMode="auto">
              <a:xfrm>
                <a:off x="3256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9" name="Rectangle 10"/>
              <p:cNvSpPr>
                <a:spLocks noChangeArrowheads="1"/>
              </p:cNvSpPr>
              <p:nvPr/>
            </p:nvSpPr>
            <p:spPr bwMode="auto">
              <a:xfrm>
                <a:off x="340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0" name="Rectangle 11"/>
              <p:cNvSpPr>
                <a:spLocks noChangeArrowheads="1"/>
              </p:cNvSpPr>
              <p:nvPr/>
            </p:nvSpPr>
            <p:spPr bwMode="auto">
              <a:xfrm>
                <a:off x="353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1" name="Rectangle 12"/>
              <p:cNvSpPr>
                <a:spLocks noChangeArrowheads="1"/>
              </p:cNvSpPr>
              <p:nvPr/>
            </p:nvSpPr>
            <p:spPr bwMode="auto">
              <a:xfrm>
                <a:off x="368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2" name="Rectangle 13"/>
              <p:cNvSpPr>
                <a:spLocks noChangeArrowheads="1"/>
              </p:cNvSpPr>
              <p:nvPr/>
            </p:nvSpPr>
            <p:spPr bwMode="auto">
              <a:xfrm>
                <a:off x="382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3" name="Rectangle 14"/>
              <p:cNvSpPr>
                <a:spLocks noChangeArrowheads="1"/>
              </p:cNvSpPr>
              <p:nvPr/>
            </p:nvSpPr>
            <p:spPr bwMode="auto">
              <a:xfrm>
                <a:off x="397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4" name="Rectangle 15"/>
              <p:cNvSpPr>
                <a:spLocks noChangeArrowheads="1"/>
              </p:cNvSpPr>
              <p:nvPr/>
            </p:nvSpPr>
            <p:spPr bwMode="auto">
              <a:xfrm>
                <a:off x="4110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5" name="Rectangle 16"/>
              <p:cNvSpPr>
                <a:spLocks noChangeArrowheads="1"/>
              </p:cNvSpPr>
              <p:nvPr/>
            </p:nvSpPr>
            <p:spPr bwMode="auto">
              <a:xfrm>
                <a:off x="282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6" name="Rectangle 17"/>
              <p:cNvSpPr>
                <a:spLocks noChangeArrowheads="1"/>
              </p:cNvSpPr>
              <p:nvPr/>
            </p:nvSpPr>
            <p:spPr bwMode="auto">
              <a:xfrm>
                <a:off x="2968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7" name="Rectangle 18"/>
              <p:cNvSpPr>
                <a:spLocks noChangeArrowheads="1"/>
              </p:cNvSpPr>
              <p:nvPr/>
            </p:nvSpPr>
            <p:spPr bwMode="auto">
              <a:xfrm>
                <a:off x="3112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8" name="Rectangle 19"/>
              <p:cNvSpPr>
                <a:spLocks noChangeArrowheads="1"/>
              </p:cNvSpPr>
              <p:nvPr/>
            </p:nvSpPr>
            <p:spPr bwMode="auto">
              <a:xfrm>
                <a:off x="3256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29" name="Rectangle 20"/>
              <p:cNvSpPr>
                <a:spLocks noChangeArrowheads="1"/>
              </p:cNvSpPr>
              <p:nvPr/>
            </p:nvSpPr>
            <p:spPr bwMode="auto">
              <a:xfrm>
                <a:off x="340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0" name="Rectangle 21"/>
              <p:cNvSpPr>
                <a:spLocks noChangeArrowheads="1"/>
              </p:cNvSpPr>
              <p:nvPr/>
            </p:nvSpPr>
            <p:spPr bwMode="auto">
              <a:xfrm>
                <a:off x="353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1" name="Rectangle 22"/>
              <p:cNvSpPr>
                <a:spLocks noChangeArrowheads="1"/>
              </p:cNvSpPr>
              <p:nvPr/>
            </p:nvSpPr>
            <p:spPr bwMode="auto">
              <a:xfrm>
                <a:off x="368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2" name="Rectangle 23"/>
              <p:cNvSpPr>
                <a:spLocks noChangeArrowheads="1"/>
              </p:cNvSpPr>
              <p:nvPr/>
            </p:nvSpPr>
            <p:spPr bwMode="auto">
              <a:xfrm>
                <a:off x="382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3" name="Rectangle 24"/>
              <p:cNvSpPr>
                <a:spLocks noChangeArrowheads="1"/>
              </p:cNvSpPr>
              <p:nvPr/>
            </p:nvSpPr>
            <p:spPr bwMode="auto">
              <a:xfrm>
                <a:off x="397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4" name="Rectangle 25"/>
              <p:cNvSpPr>
                <a:spLocks noChangeArrowheads="1"/>
              </p:cNvSpPr>
              <p:nvPr/>
            </p:nvSpPr>
            <p:spPr bwMode="auto">
              <a:xfrm>
                <a:off x="4110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5" name="Rectangle 26"/>
              <p:cNvSpPr>
                <a:spLocks noChangeArrowheads="1"/>
              </p:cNvSpPr>
              <p:nvPr/>
            </p:nvSpPr>
            <p:spPr bwMode="auto">
              <a:xfrm>
                <a:off x="282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6" name="Rectangle 27"/>
              <p:cNvSpPr>
                <a:spLocks noChangeArrowheads="1"/>
              </p:cNvSpPr>
              <p:nvPr/>
            </p:nvSpPr>
            <p:spPr bwMode="auto">
              <a:xfrm>
                <a:off x="2968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7" name="Rectangle 28"/>
              <p:cNvSpPr>
                <a:spLocks noChangeArrowheads="1"/>
              </p:cNvSpPr>
              <p:nvPr/>
            </p:nvSpPr>
            <p:spPr bwMode="auto">
              <a:xfrm>
                <a:off x="3112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8" name="Rectangle 29"/>
              <p:cNvSpPr>
                <a:spLocks noChangeArrowheads="1"/>
              </p:cNvSpPr>
              <p:nvPr/>
            </p:nvSpPr>
            <p:spPr bwMode="auto">
              <a:xfrm>
                <a:off x="3256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39" name="Rectangle 30"/>
              <p:cNvSpPr>
                <a:spLocks noChangeArrowheads="1"/>
              </p:cNvSpPr>
              <p:nvPr/>
            </p:nvSpPr>
            <p:spPr bwMode="auto">
              <a:xfrm>
                <a:off x="340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0" name="Rectangle 31"/>
              <p:cNvSpPr>
                <a:spLocks noChangeArrowheads="1"/>
              </p:cNvSpPr>
              <p:nvPr/>
            </p:nvSpPr>
            <p:spPr bwMode="auto">
              <a:xfrm>
                <a:off x="353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1" name="Rectangle 32"/>
              <p:cNvSpPr>
                <a:spLocks noChangeArrowheads="1"/>
              </p:cNvSpPr>
              <p:nvPr/>
            </p:nvSpPr>
            <p:spPr bwMode="auto">
              <a:xfrm>
                <a:off x="368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2" name="Rectangle 33"/>
              <p:cNvSpPr>
                <a:spLocks noChangeArrowheads="1"/>
              </p:cNvSpPr>
              <p:nvPr/>
            </p:nvSpPr>
            <p:spPr bwMode="auto">
              <a:xfrm>
                <a:off x="382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3" name="Rectangle 34"/>
              <p:cNvSpPr>
                <a:spLocks noChangeArrowheads="1"/>
              </p:cNvSpPr>
              <p:nvPr/>
            </p:nvSpPr>
            <p:spPr bwMode="auto">
              <a:xfrm>
                <a:off x="397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4" name="Rectangle 35"/>
              <p:cNvSpPr>
                <a:spLocks noChangeArrowheads="1"/>
              </p:cNvSpPr>
              <p:nvPr/>
            </p:nvSpPr>
            <p:spPr bwMode="auto">
              <a:xfrm>
                <a:off x="4110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5" name="Rectangle 36"/>
              <p:cNvSpPr>
                <a:spLocks noChangeArrowheads="1"/>
              </p:cNvSpPr>
              <p:nvPr/>
            </p:nvSpPr>
            <p:spPr bwMode="auto">
              <a:xfrm>
                <a:off x="282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6" name="Rectangle 37"/>
              <p:cNvSpPr>
                <a:spLocks noChangeArrowheads="1"/>
              </p:cNvSpPr>
              <p:nvPr/>
            </p:nvSpPr>
            <p:spPr bwMode="auto">
              <a:xfrm>
                <a:off x="2968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7" name="Rectangle 38"/>
              <p:cNvSpPr>
                <a:spLocks noChangeArrowheads="1"/>
              </p:cNvSpPr>
              <p:nvPr/>
            </p:nvSpPr>
            <p:spPr bwMode="auto">
              <a:xfrm>
                <a:off x="3112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8" name="Rectangle 39"/>
              <p:cNvSpPr>
                <a:spLocks noChangeArrowheads="1"/>
              </p:cNvSpPr>
              <p:nvPr/>
            </p:nvSpPr>
            <p:spPr bwMode="auto">
              <a:xfrm>
                <a:off x="3256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49" name="Rectangle 40"/>
              <p:cNvSpPr>
                <a:spLocks noChangeArrowheads="1"/>
              </p:cNvSpPr>
              <p:nvPr/>
            </p:nvSpPr>
            <p:spPr bwMode="auto">
              <a:xfrm>
                <a:off x="340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0" name="Rectangle 41"/>
              <p:cNvSpPr>
                <a:spLocks noChangeArrowheads="1"/>
              </p:cNvSpPr>
              <p:nvPr/>
            </p:nvSpPr>
            <p:spPr bwMode="auto">
              <a:xfrm>
                <a:off x="353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1" name="Rectangle 42"/>
              <p:cNvSpPr>
                <a:spLocks noChangeArrowheads="1"/>
              </p:cNvSpPr>
              <p:nvPr/>
            </p:nvSpPr>
            <p:spPr bwMode="auto">
              <a:xfrm>
                <a:off x="368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2" name="Rectangle 43"/>
              <p:cNvSpPr>
                <a:spLocks noChangeArrowheads="1"/>
              </p:cNvSpPr>
              <p:nvPr/>
            </p:nvSpPr>
            <p:spPr bwMode="auto">
              <a:xfrm>
                <a:off x="382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3" name="Rectangle 44"/>
              <p:cNvSpPr>
                <a:spLocks noChangeArrowheads="1"/>
              </p:cNvSpPr>
              <p:nvPr/>
            </p:nvSpPr>
            <p:spPr bwMode="auto">
              <a:xfrm>
                <a:off x="397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4" name="Rectangle 45"/>
              <p:cNvSpPr>
                <a:spLocks noChangeArrowheads="1"/>
              </p:cNvSpPr>
              <p:nvPr/>
            </p:nvSpPr>
            <p:spPr bwMode="auto">
              <a:xfrm>
                <a:off x="4110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5" name="Rectangle 46"/>
              <p:cNvSpPr>
                <a:spLocks noChangeArrowheads="1"/>
              </p:cNvSpPr>
              <p:nvPr/>
            </p:nvSpPr>
            <p:spPr bwMode="auto">
              <a:xfrm>
                <a:off x="282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6" name="Rectangle 47"/>
              <p:cNvSpPr>
                <a:spLocks noChangeArrowheads="1"/>
              </p:cNvSpPr>
              <p:nvPr/>
            </p:nvSpPr>
            <p:spPr bwMode="auto">
              <a:xfrm>
                <a:off x="2968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7" name="Rectangle 48"/>
              <p:cNvSpPr>
                <a:spLocks noChangeArrowheads="1"/>
              </p:cNvSpPr>
              <p:nvPr/>
            </p:nvSpPr>
            <p:spPr bwMode="auto">
              <a:xfrm>
                <a:off x="3112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8" name="Rectangle 49"/>
              <p:cNvSpPr>
                <a:spLocks noChangeArrowheads="1"/>
              </p:cNvSpPr>
              <p:nvPr/>
            </p:nvSpPr>
            <p:spPr bwMode="auto">
              <a:xfrm>
                <a:off x="3256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59" name="Rectangle 50"/>
              <p:cNvSpPr>
                <a:spLocks noChangeArrowheads="1"/>
              </p:cNvSpPr>
              <p:nvPr/>
            </p:nvSpPr>
            <p:spPr bwMode="auto">
              <a:xfrm>
                <a:off x="340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0" name="Rectangle 51"/>
              <p:cNvSpPr>
                <a:spLocks noChangeArrowheads="1"/>
              </p:cNvSpPr>
              <p:nvPr/>
            </p:nvSpPr>
            <p:spPr bwMode="auto">
              <a:xfrm>
                <a:off x="353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1" name="Rectangle 52"/>
              <p:cNvSpPr>
                <a:spLocks noChangeArrowheads="1"/>
              </p:cNvSpPr>
              <p:nvPr/>
            </p:nvSpPr>
            <p:spPr bwMode="auto">
              <a:xfrm>
                <a:off x="368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2" name="Rectangle 53"/>
              <p:cNvSpPr>
                <a:spLocks noChangeArrowheads="1"/>
              </p:cNvSpPr>
              <p:nvPr/>
            </p:nvSpPr>
            <p:spPr bwMode="auto">
              <a:xfrm>
                <a:off x="382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3" name="Rectangle 54"/>
              <p:cNvSpPr>
                <a:spLocks noChangeArrowheads="1"/>
              </p:cNvSpPr>
              <p:nvPr/>
            </p:nvSpPr>
            <p:spPr bwMode="auto">
              <a:xfrm>
                <a:off x="397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4" name="Rectangle 55"/>
              <p:cNvSpPr>
                <a:spLocks noChangeArrowheads="1"/>
              </p:cNvSpPr>
              <p:nvPr/>
            </p:nvSpPr>
            <p:spPr bwMode="auto">
              <a:xfrm>
                <a:off x="4110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5" name="Rectangle 56"/>
              <p:cNvSpPr>
                <a:spLocks noChangeArrowheads="1"/>
              </p:cNvSpPr>
              <p:nvPr/>
            </p:nvSpPr>
            <p:spPr bwMode="auto">
              <a:xfrm>
                <a:off x="282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6" name="Rectangle 57"/>
              <p:cNvSpPr>
                <a:spLocks noChangeArrowheads="1"/>
              </p:cNvSpPr>
              <p:nvPr/>
            </p:nvSpPr>
            <p:spPr bwMode="auto">
              <a:xfrm>
                <a:off x="2968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7" name="Rectangle 58"/>
              <p:cNvSpPr>
                <a:spLocks noChangeArrowheads="1"/>
              </p:cNvSpPr>
              <p:nvPr/>
            </p:nvSpPr>
            <p:spPr bwMode="auto">
              <a:xfrm>
                <a:off x="3112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8" name="Rectangle 59"/>
              <p:cNvSpPr>
                <a:spLocks noChangeArrowheads="1"/>
              </p:cNvSpPr>
              <p:nvPr/>
            </p:nvSpPr>
            <p:spPr bwMode="auto">
              <a:xfrm>
                <a:off x="3256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69" name="Rectangle 60"/>
              <p:cNvSpPr>
                <a:spLocks noChangeArrowheads="1"/>
              </p:cNvSpPr>
              <p:nvPr/>
            </p:nvSpPr>
            <p:spPr bwMode="auto">
              <a:xfrm>
                <a:off x="340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0" name="Rectangle 61"/>
              <p:cNvSpPr>
                <a:spLocks noChangeArrowheads="1"/>
              </p:cNvSpPr>
              <p:nvPr/>
            </p:nvSpPr>
            <p:spPr bwMode="auto">
              <a:xfrm>
                <a:off x="353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1" name="Rectangle 62"/>
              <p:cNvSpPr>
                <a:spLocks noChangeArrowheads="1"/>
              </p:cNvSpPr>
              <p:nvPr/>
            </p:nvSpPr>
            <p:spPr bwMode="auto">
              <a:xfrm>
                <a:off x="368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2" name="Rectangle 63"/>
              <p:cNvSpPr>
                <a:spLocks noChangeArrowheads="1"/>
              </p:cNvSpPr>
              <p:nvPr/>
            </p:nvSpPr>
            <p:spPr bwMode="auto">
              <a:xfrm>
                <a:off x="382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3" name="Rectangle 64"/>
              <p:cNvSpPr>
                <a:spLocks noChangeArrowheads="1"/>
              </p:cNvSpPr>
              <p:nvPr/>
            </p:nvSpPr>
            <p:spPr bwMode="auto">
              <a:xfrm>
                <a:off x="397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4" name="Rectangle 65"/>
              <p:cNvSpPr>
                <a:spLocks noChangeArrowheads="1"/>
              </p:cNvSpPr>
              <p:nvPr/>
            </p:nvSpPr>
            <p:spPr bwMode="auto">
              <a:xfrm>
                <a:off x="4110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5" name="Rectangle 66"/>
              <p:cNvSpPr>
                <a:spLocks noChangeArrowheads="1"/>
              </p:cNvSpPr>
              <p:nvPr/>
            </p:nvSpPr>
            <p:spPr bwMode="auto">
              <a:xfrm>
                <a:off x="282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6" name="Rectangle 67"/>
              <p:cNvSpPr>
                <a:spLocks noChangeArrowheads="1"/>
              </p:cNvSpPr>
              <p:nvPr/>
            </p:nvSpPr>
            <p:spPr bwMode="auto">
              <a:xfrm>
                <a:off x="2968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7" name="Rectangle 68"/>
              <p:cNvSpPr>
                <a:spLocks noChangeArrowheads="1"/>
              </p:cNvSpPr>
              <p:nvPr/>
            </p:nvSpPr>
            <p:spPr bwMode="auto">
              <a:xfrm>
                <a:off x="3112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8" name="Rectangle 69"/>
              <p:cNvSpPr>
                <a:spLocks noChangeArrowheads="1"/>
              </p:cNvSpPr>
              <p:nvPr/>
            </p:nvSpPr>
            <p:spPr bwMode="auto">
              <a:xfrm>
                <a:off x="3256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79" name="Rectangle 70"/>
              <p:cNvSpPr>
                <a:spLocks noChangeArrowheads="1"/>
              </p:cNvSpPr>
              <p:nvPr/>
            </p:nvSpPr>
            <p:spPr bwMode="auto">
              <a:xfrm>
                <a:off x="340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0" name="Rectangle 71"/>
              <p:cNvSpPr>
                <a:spLocks noChangeArrowheads="1"/>
              </p:cNvSpPr>
              <p:nvPr/>
            </p:nvSpPr>
            <p:spPr bwMode="auto">
              <a:xfrm>
                <a:off x="353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1" name="Rectangle 72"/>
              <p:cNvSpPr>
                <a:spLocks noChangeArrowheads="1"/>
              </p:cNvSpPr>
              <p:nvPr/>
            </p:nvSpPr>
            <p:spPr bwMode="auto">
              <a:xfrm>
                <a:off x="368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2" name="Rectangle 73"/>
              <p:cNvSpPr>
                <a:spLocks noChangeArrowheads="1"/>
              </p:cNvSpPr>
              <p:nvPr/>
            </p:nvSpPr>
            <p:spPr bwMode="auto">
              <a:xfrm>
                <a:off x="382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3" name="Rectangle 74"/>
              <p:cNvSpPr>
                <a:spLocks noChangeArrowheads="1"/>
              </p:cNvSpPr>
              <p:nvPr/>
            </p:nvSpPr>
            <p:spPr bwMode="auto">
              <a:xfrm>
                <a:off x="397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4" name="Rectangle 75"/>
              <p:cNvSpPr>
                <a:spLocks noChangeArrowheads="1"/>
              </p:cNvSpPr>
              <p:nvPr/>
            </p:nvSpPr>
            <p:spPr bwMode="auto">
              <a:xfrm>
                <a:off x="4110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5" name="Rectangle 76"/>
              <p:cNvSpPr>
                <a:spLocks noChangeArrowheads="1"/>
              </p:cNvSpPr>
              <p:nvPr/>
            </p:nvSpPr>
            <p:spPr bwMode="auto">
              <a:xfrm>
                <a:off x="282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6" name="Rectangle 77"/>
              <p:cNvSpPr>
                <a:spLocks noChangeArrowheads="1"/>
              </p:cNvSpPr>
              <p:nvPr/>
            </p:nvSpPr>
            <p:spPr bwMode="auto">
              <a:xfrm>
                <a:off x="2968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7" name="Rectangle 78"/>
              <p:cNvSpPr>
                <a:spLocks noChangeArrowheads="1"/>
              </p:cNvSpPr>
              <p:nvPr/>
            </p:nvSpPr>
            <p:spPr bwMode="auto">
              <a:xfrm>
                <a:off x="3112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8" name="Rectangle 79"/>
              <p:cNvSpPr>
                <a:spLocks noChangeArrowheads="1"/>
              </p:cNvSpPr>
              <p:nvPr/>
            </p:nvSpPr>
            <p:spPr bwMode="auto">
              <a:xfrm>
                <a:off x="3256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89" name="Rectangle 80"/>
              <p:cNvSpPr>
                <a:spLocks noChangeArrowheads="1"/>
              </p:cNvSpPr>
              <p:nvPr/>
            </p:nvSpPr>
            <p:spPr bwMode="auto">
              <a:xfrm>
                <a:off x="340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0" name="Rectangle 81"/>
              <p:cNvSpPr>
                <a:spLocks noChangeArrowheads="1"/>
              </p:cNvSpPr>
              <p:nvPr/>
            </p:nvSpPr>
            <p:spPr bwMode="auto">
              <a:xfrm>
                <a:off x="353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1" name="Rectangle 82"/>
              <p:cNvSpPr>
                <a:spLocks noChangeArrowheads="1"/>
              </p:cNvSpPr>
              <p:nvPr/>
            </p:nvSpPr>
            <p:spPr bwMode="auto">
              <a:xfrm>
                <a:off x="368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2" name="Rectangle 83"/>
              <p:cNvSpPr>
                <a:spLocks noChangeArrowheads="1"/>
              </p:cNvSpPr>
              <p:nvPr/>
            </p:nvSpPr>
            <p:spPr bwMode="auto">
              <a:xfrm>
                <a:off x="382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3" name="Rectangle 84"/>
              <p:cNvSpPr>
                <a:spLocks noChangeArrowheads="1"/>
              </p:cNvSpPr>
              <p:nvPr/>
            </p:nvSpPr>
            <p:spPr bwMode="auto">
              <a:xfrm>
                <a:off x="397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4" name="Rectangle 85"/>
              <p:cNvSpPr>
                <a:spLocks noChangeArrowheads="1"/>
              </p:cNvSpPr>
              <p:nvPr/>
            </p:nvSpPr>
            <p:spPr bwMode="auto">
              <a:xfrm>
                <a:off x="4110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5" name="Rectangle 86"/>
              <p:cNvSpPr>
                <a:spLocks noChangeArrowheads="1"/>
              </p:cNvSpPr>
              <p:nvPr/>
            </p:nvSpPr>
            <p:spPr bwMode="auto">
              <a:xfrm>
                <a:off x="282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6" name="Rectangle 87"/>
              <p:cNvSpPr>
                <a:spLocks noChangeArrowheads="1"/>
              </p:cNvSpPr>
              <p:nvPr/>
            </p:nvSpPr>
            <p:spPr bwMode="auto">
              <a:xfrm>
                <a:off x="2968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7" name="Rectangle 88"/>
              <p:cNvSpPr>
                <a:spLocks noChangeArrowheads="1"/>
              </p:cNvSpPr>
              <p:nvPr/>
            </p:nvSpPr>
            <p:spPr bwMode="auto">
              <a:xfrm>
                <a:off x="3112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8" name="Rectangle 89"/>
              <p:cNvSpPr>
                <a:spLocks noChangeArrowheads="1"/>
              </p:cNvSpPr>
              <p:nvPr/>
            </p:nvSpPr>
            <p:spPr bwMode="auto">
              <a:xfrm>
                <a:off x="3256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99" name="Rectangle 90"/>
              <p:cNvSpPr>
                <a:spLocks noChangeArrowheads="1"/>
              </p:cNvSpPr>
              <p:nvPr/>
            </p:nvSpPr>
            <p:spPr bwMode="auto">
              <a:xfrm>
                <a:off x="340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0" name="Rectangle 91"/>
              <p:cNvSpPr>
                <a:spLocks noChangeArrowheads="1"/>
              </p:cNvSpPr>
              <p:nvPr/>
            </p:nvSpPr>
            <p:spPr bwMode="auto">
              <a:xfrm>
                <a:off x="353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1" name="Rectangle 92"/>
              <p:cNvSpPr>
                <a:spLocks noChangeArrowheads="1"/>
              </p:cNvSpPr>
              <p:nvPr/>
            </p:nvSpPr>
            <p:spPr bwMode="auto">
              <a:xfrm>
                <a:off x="368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2" name="Rectangle 93"/>
              <p:cNvSpPr>
                <a:spLocks noChangeArrowheads="1"/>
              </p:cNvSpPr>
              <p:nvPr/>
            </p:nvSpPr>
            <p:spPr bwMode="auto">
              <a:xfrm>
                <a:off x="382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3" name="Rectangle 94"/>
              <p:cNvSpPr>
                <a:spLocks noChangeArrowheads="1"/>
              </p:cNvSpPr>
              <p:nvPr/>
            </p:nvSpPr>
            <p:spPr bwMode="auto">
              <a:xfrm>
                <a:off x="397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4" name="Rectangle 95"/>
              <p:cNvSpPr>
                <a:spLocks noChangeArrowheads="1"/>
              </p:cNvSpPr>
              <p:nvPr/>
            </p:nvSpPr>
            <p:spPr bwMode="auto">
              <a:xfrm>
                <a:off x="4110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5" name="Rectangle 96"/>
              <p:cNvSpPr>
                <a:spLocks noChangeArrowheads="1"/>
              </p:cNvSpPr>
              <p:nvPr/>
            </p:nvSpPr>
            <p:spPr bwMode="auto">
              <a:xfrm>
                <a:off x="282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6" name="Rectangle 97"/>
              <p:cNvSpPr>
                <a:spLocks noChangeArrowheads="1"/>
              </p:cNvSpPr>
              <p:nvPr/>
            </p:nvSpPr>
            <p:spPr bwMode="auto">
              <a:xfrm>
                <a:off x="2968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7" name="Rectangle 98"/>
              <p:cNvSpPr>
                <a:spLocks noChangeArrowheads="1"/>
              </p:cNvSpPr>
              <p:nvPr/>
            </p:nvSpPr>
            <p:spPr bwMode="auto">
              <a:xfrm>
                <a:off x="3112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8" name="Rectangle 99"/>
              <p:cNvSpPr>
                <a:spLocks noChangeArrowheads="1"/>
              </p:cNvSpPr>
              <p:nvPr/>
            </p:nvSpPr>
            <p:spPr bwMode="auto">
              <a:xfrm>
                <a:off x="3256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09" name="Rectangle 100"/>
              <p:cNvSpPr>
                <a:spLocks noChangeArrowheads="1"/>
              </p:cNvSpPr>
              <p:nvPr/>
            </p:nvSpPr>
            <p:spPr bwMode="auto">
              <a:xfrm>
                <a:off x="340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0" name="Rectangle 101"/>
              <p:cNvSpPr>
                <a:spLocks noChangeArrowheads="1"/>
              </p:cNvSpPr>
              <p:nvPr/>
            </p:nvSpPr>
            <p:spPr bwMode="auto">
              <a:xfrm>
                <a:off x="353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1" name="Rectangle 102"/>
              <p:cNvSpPr>
                <a:spLocks noChangeArrowheads="1"/>
              </p:cNvSpPr>
              <p:nvPr/>
            </p:nvSpPr>
            <p:spPr bwMode="auto">
              <a:xfrm>
                <a:off x="368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2" name="Rectangle 103"/>
              <p:cNvSpPr>
                <a:spLocks noChangeArrowheads="1"/>
              </p:cNvSpPr>
              <p:nvPr/>
            </p:nvSpPr>
            <p:spPr bwMode="auto">
              <a:xfrm>
                <a:off x="382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3" name="Rectangle 104"/>
              <p:cNvSpPr>
                <a:spLocks noChangeArrowheads="1"/>
              </p:cNvSpPr>
              <p:nvPr/>
            </p:nvSpPr>
            <p:spPr bwMode="auto">
              <a:xfrm>
                <a:off x="397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4" name="Rectangle 105"/>
              <p:cNvSpPr>
                <a:spLocks noChangeArrowheads="1"/>
              </p:cNvSpPr>
              <p:nvPr/>
            </p:nvSpPr>
            <p:spPr bwMode="auto">
              <a:xfrm>
                <a:off x="4110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5" name="Rectangle 106"/>
              <p:cNvSpPr>
                <a:spLocks noChangeArrowheads="1"/>
              </p:cNvSpPr>
              <p:nvPr/>
            </p:nvSpPr>
            <p:spPr bwMode="auto">
              <a:xfrm>
                <a:off x="4249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6" name="Rectangle 107"/>
              <p:cNvSpPr>
                <a:spLocks noChangeArrowheads="1"/>
              </p:cNvSpPr>
              <p:nvPr/>
            </p:nvSpPr>
            <p:spPr bwMode="auto">
              <a:xfrm>
                <a:off x="4393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7" name="Rectangle 108"/>
              <p:cNvSpPr>
                <a:spLocks noChangeArrowheads="1"/>
              </p:cNvSpPr>
              <p:nvPr/>
            </p:nvSpPr>
            <p:spPr bwMode="auto">
              <a:xfrm>
                <a:off x="4537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8" name="Rectangle 109"/>
              <p:cNvSpPr>
                <a:spLocks noChangeArrowheads="1"/>
              </p:cNvSpPr>
              <p:nvPr/>
            </p:nvSpPr>
            <p:spPr bwMode="auto">
              <a:xfrm>
                <a:off x="4681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19" name="Rectangle 110"/>
              <p:cNvSpPr>
                <a:spLocks noChangeArrowheads="1"/>
              </p:cNvSpPr>
              <p:nvPr/>
            </p:nvSpPr>
            <p:spPr bwMode="auto">
              <a:xfrm>
                <a:off x="4825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0" name="Rectangle 111"/>
              <p:cNvSpPr>
                <a:spLocks noChangeArrowheads="1"/>
              </p:cNvSpPr>
              <p:nvPr/>
            </p:nvSpPr>
            <p:spPr bwMode="auto">
              <a:xfrm>
                <a:off x="4964" y="1419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1" name="Rectangle 112"/>
              <p:cNvSpPr>
                <a:spLocks noChangeArrowheads="1"/>
              </p:cNvSpPr>
              <p:nvPr/>
            </p:nvSpPr>
            <p:spPr bwMode="auto">
              <a:xfrm>
                <a:off x="4249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2" name="Rectangle 113"/>
              <p:cNvSpPr>
                <a:spLocks noChangeArrowheads="1"/>
              </p:cNvSpPr>
              <p:nvPr/>
            </p:nvSpPr>
            <p:spPr bwMode="auto">
              <a:xfrm>
                <a:off x="4393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3" name="Rectangle 114"/>
              <p:cNvSpPr>
                <a:spLocks noChangeArrowheads="1"/>
              </p:cNvSpPr>
              <p:nvPr/>
            </p:nvSpPr>
            <p:spPr bwMode="auto">
              <a:xfrm>
                <a:off x="4537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4" name="Rectangle 115"/>
              <p:cNvSpPr>
                <a:spLocks noChangeArrowheads="1"/>
              </p:cNvSpPr>
              <p:nvPr/>
            </p:nvSpPr>
            <p:spPr bwMode="auto">
              <a:xfrm>
                <a:off x="4681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5" name="Rectangle 116"/>
              <p:cNvSpPr>
                <a:spLocks noChangeArrowheads="1"/>
              </p:cNvSpPr>
              <p:nvPr/>
            </p:nvSpPr>
            <p:spPr bwMode="auto">
              <a:xfrm>
                <a:off x="4825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6" name="Rectangle 117"/>
              <p:cNvSpPr>
                <a:spLocks noChangeArrowheads="1"/>
              </p:cNvSpPr>
              <p:nvPr/>
            </p:nvSpPr>
            <p:spPr bwMode="auto">
              <a:xfrm>
                <a:off x="4964" y="1561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7" name="Rectangle 118"/>
              <p:cNvSpPr>
                <a:spLocks noChangeArrowheads="1"/>
              </p:cNvSpPr>
              <p:nvPr/>
            </p:nvSpPr>
            <p:spPr bwMode="auto">
              <a:xfrm>
                <a:off x="4249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8" name="Rectangle 119"/>
              <p:cNvSpPr>
                <a:spLocks noChangeArrowheads="1"/>
              </p:cNvSpPr>
              <p:nvPr/>
            </p:nvSpPr>
            <p:spPr bwMode="auto">
              <a:xfrm>
                <a:off x="4393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29" name="Rectangle 120"/>
              <p:cNvSpPr>
                <a:spLocks noChangeArrowheads="1"/>
              </p:cNvSpPr>
              <p:nvPr/>
            </p:nvSpPr>
            <p:spPr bwMode="auto">
              <a:xfrm>
                <a:off x="4537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0" name="Rectangle 121"/>
              <p:cNvSpPr>
                <a:spLocks noChangeArrowheads="1"/>
              </p:cNvSpPr>
              <p:nvPr/>
            </p:nvSpPr>
            <p:spPr bwMode="auto">
              <a:xfrm>
                <a:off x="4681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1" name="Rectangle 122"/>
              <p:cNvSpPr>
                <a:spLocks noChangeArrowheads="1"/>
              </p:cNvSpPr>
              <p:nvPr/>
            </p:nvSpPr>
            <p:spPr bwMode="auto">
              <a:xfrm>
                <a:off x="4825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2" name="Rectangle 123"/>
              <p:cNvSpPr>
                <a:spLocks noChangeArrowheads="1"/>
              </p:cNvSpPr>
              <p:nvPr/>
            </p:nvSpPr>
            <p:spPr bwMode="auto">
              <a:xfrm>
                <a:off x="4964" y="1705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3" name="Rectangle 124"/>
              <p:cNvSpPr>
                <a:spLocks noChangeArrowheads="1"/>
              </p:cNvSpPr>
              <p:nvPr/>
            </p:nvSpPr>
            <p:spPr bwMode="auto">
              <a:xfrm>
                <a:off x="4249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4" name="Rectangle 125"/>
              <p:cNvSpPr>
                <a:spLocks noChangeArrowheads="1"/>
              </p:cNvSpPr>
              <p:nvPr/>
            </p:nvSpPr>
            <p:spPr bwMode="auto">
              <a:xfrm>
                <a:off x="4393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5" name="Rectangle 126"/>
              <p:cNvSpPr>
                <a:spLocks noChangeArrowheads="1"/>
              </p:cNvSpPr>
              <p:nvPr/>
            </p:nvSpPr>
            <p:spPr bwMode="auto">
              <a:xfrm>
                <a:off x="4537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6" name="Rectangle 127"/>
              <p:cNvSpPr>
                <a:spLocks noChangeArrowheads="1"/>
              </p:cNvSpPr>
              <p:nvPr/>
            </p:nvSpPr>
            <p:spPr bwMode="auto">
              <a:xfrm>
                <a:off x="4681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7" name="Rectangle 128"/>
              <p:cNvSpPr>
                <a:spLocks noChangeArrowheads="1"/>
              </p:cNvSpPr>
              <p:nvPr/>
            </p:nvSpPr>
            <p:spPr bwMode="auto">
              <a:xfrm>
                <a:off x="4825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8" name="Rectangle 129"/>
              <p:cNvSpPr>
                <a:spLocks noChangeArrowheads="1"/>
              </p:cNvSpPr>
              <p:nvPr/>
            </p:nvSpPr>
            <p:spPr bwMode="auto">
              <a:xfrm>
                <a:off x="4964" y="184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39" name="Rectangle 130"/>
              <p:cNvSpPr>
                <a:spLocks noChangeArrowheads="1"/>
              </p:cNvSpPr>
              <p:nvPr/>
            </p:nvSpPr>
            <p:spPr bwMode="auto">
              <a:xfrm>
                <a:off x="4249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0" name="Rectangle 131"/>
              <p:cNvSpPr>
                <a:spLocks noChangeArrowheads="1"/>
              </p:cNvSpPr>
              <p:nvPr/>
            </p:nvSpPr>
            <p:spPr bwMode="auto">
              <a:xfrm>
                <a:off x="4393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1" name="Rectangle 132"/>
              <p:cNvSpPr>
                <a:spLocks noChangeArrowheads="1"/>
              </p:cNvSpPr>
              <p:nvPr/>
            </p:nvSpPr>
            <p:spPr bwMode="auto">
              <a:xfrm>
                <a:off x="4537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2" name="Rectangle 133"/>
              <p:cNvSpPr>
                <a:spLocks noChangeArrowheads="1"/>
              </p:cNvSpPr>
              <p:nvPr/>
            </p:nvSpPr>
            <p:spPr bwMode="auto">
              <a:xfrm>
                <a:off x="4681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3" name="Rectangle 134"/>
              <p:cNvSpPr>
                <a:spLocks noChangeArrowheads="1"/>
              </p:cNvSpPr>
              <p:nvPr/>
            </p:nvSpPr>
            <p:spPr bwMode="auto">
              <a:xfrm>
                <a:off x="4825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4" name="Rectangle 135"/>
              <p:cNvSpPr>
                <a:spLocks noChangeArrowheads="1"/>
              </p:cNvSpPr>
              <p:nvPr/>
            </p:nvSpPr>
            <p:spPr bwMode="auto">
              <a:xfrm>
                <a:off x="4964" y="1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5" name="Rectangle 136"/>
              <p:cNvSpPr>
                <a:spLocks noChangeArrowheads="1"/>
              </p:cNvSpPr>
              <p:nvPr/>
            </p:nvSpPr>
            <p:spPr bwMode="auto">
              <a:xfrm>
                <a:off x="4249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6" name="Rectangle 137"/>
              <p:cNvSpPr>
                <a:spLocks noChangeArrowheads="1"/>
              </p:cNvSpPr>
              <p:nvPr/>
            </p:nvSpPr>
            <p:spPr bwMode="auto">
              <a:xfrm>
                <a:off x="4393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7" name="Rectangle 138"/>
              <p:cNvSpPr>
                <a:spLocks noChangeArrowheads="1"/>
              </p:cNvSpPr>
              <p:nvPr/>
            </p:nvSpPr>
            <p:spPr bwMode="auto">
              <a:xfrm>
                <a:off x="4537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8" name="Rectangle 139"/>
              <p:cNvSpPr>
                <a:spLocks noChangeArrowheads="1"/>
              </p:cNvSpPr>
              <p:nvPr/>
            </p:nvSpPr>
            <p:spPr bwMode="auto">
              <a:xfrm>
                <a:off x="4681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49" name="Rectangle 140"/>
              <p:cNvSpPr>
                <a:spLocks noChangeArrowheads="1"/>
              </p:cNvSpPr>
              <p:nvPr/>
            </p:nvSpPr>
            <p:spPr bwMode="auto">
              <a:xfrm>
                <a:off x="4825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0" name="Rectangle 141"/>
              <p:cNvSpPr>
                <a:spLocks noChangeArrowheads="1"/>
              </p:cNvSpPr>
              <p:nvPr/>
            </p:nvSpPr>
            <p:spPr bwMode="auto">
              <a:xfrm>
                <a:off x="4964" y="212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1" name="Rectangle 142"/>
              <p:cNvSpPr>
                <a:spLocks noChangeArrowheads="1"/>
              </p:cNvSpPr>
              <p:nvPr/>
            </p:nvSpPr>
            <p:spPr bwMode="auto">
              <a:xfrm>
                <a:off x="4249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2" name="Rectangle 143"/>
              <p:cNvSpPr>
                <a:spLocks noChangeArrowheads="1"/>
              </p:cNvSpPr>
              <p:nvPr/>
            </p:nvSpPr>
            <p:spPr bwMode="auto">
              <a:xfrm>
                <a:off x="4393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3" name="Rectangle 144"/>
              <p:cNvSpPr>
                <a:spLocks noChangeArrowheads="1"/>
              </p:cNvSpPr>
              <p:nvPr/>
            </p:nvSpPr>
            <p:spPr bwMode="auto">
              <a:xfrm>
                <a:off x="4537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4" name="Rectangle 145"/>
              <p:cNvSpPr>
                <a:spLocks noChangeArrowheads="1"/>
              </p:cNvSpPr>
              <p:nvPr/>
            </p:nvSpPr>
            <p:spPr bwMode="auto">
              <a:xfrm>
                <a:off x="4681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5" name="Rectangle 146"/>
              <p:cNvSpPr>
                <a:spLocks noChangeArrowheads="1"/>
              </p:cNvSpPr>
              <p:nvPr/>
            </p:nvSpPr>
            <p:spPr bwMode="auto">
              <a:xfrm>
                <a:off x="4825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6" name="Rectangle 147"/>
              <p:cNvSpPr>
                <a:spLocks noChangeArrowheads="1"/>
              </p:cNvSpPr>
              <p:nvPr/>
            </p:nvSpPr>
            <p:spPr bwMode="auto">
              <a:xfrm>
                <a:off x="4964" y="2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7" name="Rectangle 148"/>
              <p:cNvSpPr>
                <a:spLocks noChangeArrowheads="1"/>
              </p:cNvSpPr>
              <p:nvPr/>
            </p:nvSpPr>
            <p:spPr bwMode="auto">
              <a:xfrm>
                <a:off x="4249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8" name="Rectangle 149"/>
              <p:cNvSpPr>
                <a:spLocks noChangeArrowheads="1"/>
              </p:cNvSpPr>
              <p:nvPr/>
            </p:nvSpPr>
            <p:spPr bwMode="auto">
              <a:xfrm>
                <a:off x="4393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59" name="Rectangle 150"/>
              <p:cNvSpPr>
                <a:spLocks noChangeArrowheads="1"/>
              </p:cNvSpPr>
              <p:nvPr/>
            </p:nvSpPr>
            <p:spPr bwMode="auto">
              <a:xfrm>
                <a:off x="4537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0" name="Rectangle 151"/>
              <p:cNvSpPr>
                <a:spLocks noChangeArrowheads="1"/>
              </p:cNvSpPr>
              <p:nvPr/>
            </p:nvSpPr>
            <p:spPr bwMode="auto">
              <a:xfrm>
                <a:off x="4681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1" name="Rectangle 152"/>
              <p:cNvSpPr>
                <a:spLocks noChangeArrowheads="1"/>
              </p:cNvSpPr>
              <p:nvPr/>
            </p:nvSpPr>
            <p:spPr bwMode="auto">
              <a:xfrm>
                <a:off x="4825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2" name="Rectangle 153"/>
              <p:cNvSpPr>
                <a:spLocks noChangeArrowheads="1"/>
              </p:cNvSpPr>
              <p:nvPr/>
            </p:nvSpPr>
            <p:spPr bwMode="auto">
              <a:xfrm>
                <a:off x="4964" y="241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3" name="Rectangle 154"/>
              <p:cNvSpPr>
                <a:spLocks noChangeArrowheads="1"/>
              </p:cNvSpPr>
              <p:nvPr/>
            </p:nvSpPr>
            <p:spPr bwMode="auto">
              <a:xfrm>
                <a:off x="4249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4" name="Rectangle 155"/>
              <p:cNvSpPr>
                <a:spLocks noChangeArrowheads="1"/>
              </p:cNvSpPr>
              <p:nvPr/>
            </p:nvSpPr>
            <p:spPr bwMode="auto">
              <a:xfrm>
                <a:off x="4393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5" name="Rectangle 156"/>
              <p:cNvSpPr>
                <a:spLocks noChangeArrowheads="1"/>
              </p:cNvSpPr>
              <p:nvPr/>
            </p:nvSpPr>
            <p:spPr bwMode="auto">
              <a:xfrm>
                <a:off x="4537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6" name="Rectangle 157"/>
              <p:cNvSpPr>
                <a:spLocks noChangeArrowheads="1"/>
              </p:cNvSpPr>
              <p:nvPr/>
            </p:nvSpPr>
            <p:spPr bwMode="auto">
              <a:xfrm>
                <a:off x="4681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7" name="Rectangle 158"/>
              <p:cNvSpPr>
                <a:spLocks noChangeArrowheads="1"/>
              </p:cNvSpPr>
              <p:nvPr/>
            </p:nvSpPr>
            <p:spPr bwMode="auto">
              <a:xfrm>
                <a:off x="4825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8" name="Rectangle 159"/>
              <p:cNvSpPr>
                <a:spLocks noChangeArrowheads="1"/>
              </p:cNvSpPr>
              <p:nvPr/>
            </p:nvSpPr>
            <p:spPr bwMode="auto">
              <a:xfrm>
                <a:off x="4964" y="255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69" name="Rectangle 160"/>
              <p:cNvSpPr>
                <a:spLocks noChangeArrowheads="1"/>
              </p:cNvSpPr>
              <p:nvPr/>
            </p:nvSpPr>
            <p:spPr bwMode="auto">
              <a:xfrm>
                <a:off x="4249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0" name="Rectangle 161"/>
              <p:cNvSpPr>
                <a:spLocks noChangeArrowheads="1"/>
              </p:cNvSpPr>
              <p:nvPr/>
            </p:nvSpPr>
            <p:spPr bwMode="auto">
              <a:xfrm>
                <a:off x="4393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1" name="Rectangle 162"/>
              <p:cNvSpPr>
                <a:spLocks noChangeArrowheads="1"/>
              </p:cNvSpPr>
              <p:nvPr/>
            </p:nvSpPr>
            <p:spPr bwMode="auto">
              <a:xfrm>
                <a:off x="4537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2" name="Rectangle 163"/>
              <p:cNvSpPr>
                <a:spLocks noChangeArrowheads="1"/>
              </p:cNvSpPr>
              <p:nvPr/>
            </p:nvSpPr>
            <p:spPr bwMode="auto">
              <a:xfrm>
                <a:off x="4681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3" name="Rectangle 164"/>
              <p:cNvSpPr>
                <a:spLocks noChangeArrowheads="1"/>
              </p:cNvSpPr>
              <p:nvPr/>
            </p:nvSpPr>
            <p:spPr bwMode="auto">
              <a:xfrm>
                <a:off x="4825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4" name="Rectangle 165"/>
              <p:cNvSpPr>
                <a:spLocks noChangeArrowheads="1"/>
              </p:cNvSpPr>
              <p:nvPr/>
            </p:nvSpPr>
            <p:spPr bwMode="auto">
              <a:xfrm>
                <a:off x="4964" y="27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5" name="Rectangle 166"/>
              <p:cNvSpPr>
                <a:spLocks noChangeArrowheads="1"/>
              </p:cNvSpPr>
              <p:nvPr/>
            </p:nvSpPr>
            <p:spPr bwMode="auto">
              <a:xfrm>
                <a:off x="282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6" name="Rectangle 167"/>
              <p:cNvSpPr>
                <a:spLocks noChangeArrowheads="1"/>
              </p:cNvSpPr>
              <p:nvPr/>
            </p:nvSpPr>
            <p:spPr bwMode="auto">
              <a:xfrm>
                <a:off x="2968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7" name="Rectangle 168"/>
              <p:cNvSpPr>
                <a:spLocks noChangeArrowheads="1"/>
              </p:cNvSpPr>
              <p:nvPr/>
            </p:nvSpPr>
            <p:spPr bwMode="auto">
              <a:xfrm>
                <a:off x="3112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8" name="Rectangle 169"/>
              <p:cNvSpPr>
                <a:spLocks noChangeArrowheads="1"/>
              </p:cNvSpPr>
              <p:nvPr/>
            </p:nvSpPr>
            <p:spPr bwMode="auto">
              <a:xfrm>
                <a:off x="3256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79" name="Rectangle 170"/>
              <p:cNvSpPr>
                <a:spLocks noChangeArrowheads="1"/>
              </p:cNvSpPr>
              <p:nvPr/>
            </p:nvSpPr>
            <p:spPr bwMode="auto">
              <a:xfrm>
                <a:off x="340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0" name="Rectangle 171"/>
              <p:cNvSpPr>
                <a:spLocks noChangeArrowheads="1"/>
              </p:cNvSpPr>
              <p:nvPr/>
            </p:nvSpPr>
            <p:spPr bwMode="auto">
              <a:xfrm>
                <a:off x="353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1" name="Rectangle 172"/>
              <p:cNvSpPr>
                <a:spLocks noChangeArrowheads="1"/>
              </p:cNvSpPr>
              <p:nvPr/>
            </p:nvSpPr>
            <p:spPr bwMode="auto">
              <a:xfrm>
                <a:off x="368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2" name="Rectangle 173"/>
              <p:cNvSpPr>
                <a:spLocks noChangeArrowheads="1"/>
              </p:cNvSpPr>
              <p:nvPr/>
            </p:nvSpPr>
            <p:spPr bwMode="auto">
              <a:xfrm>
                <a:off x="382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3" name="Rectangle 174"/>
              <p:cNvSpPr>
                <a:spLocks noChangeArrowheads="1"/>
              </p:cNvSpPr>
              <p:nvPr/>
            </p:nvSpPr>
            <p:spPr bwMode="auto">
              <a:xfrm>
                <a:off x="397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4" name="Rectangle 175"/>
              <p:cNvSpPr>
                <a:spLocks noChangeArrowheads="1"/>
              </p:cNvSpPr>
              <p:nvPr/>
            </p:nvSpPr>
            <p:spPr bwMode="auto">
              <a:xfrm>
                <a:off x="4110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5" name="Rectangle 176"/>
              <p:cNvSpPr>
                <a:spLocks noChangeArrowheads="1"/>
              </p:cNvSpPr>
              <p:nvPr/>
            </p:nvSpPr>
            <p:spPr bwMode="auto">
              <a:xfrm>
                <a:off x="282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6" name="Rectangle 177"/>
              <p:cNvSpPr>
                <a:spLocks noChangeArrowheads="1"/>
              </p:cNvSpPr>
              <p:nvPr/>
            </p:nvSpPr>
            <p:spPr bwMode="auto">
              <a:xfrm>
                <a:off x="2968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7" name="Rectangle 178"/>
              <p:cNvSpPr>
                <a:spLocks noChangeArrowheads="1"/>
              </p:cNvSpPr>
              <p:nvPr/>
            </p:nvSpPr>
            <p:spPr bwMode="auto">
              <a:xfrm>
                <a:off x="3112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8" name="Rectangle 179"/>
              <p:cNvSpPr>
                <a:spLocks noChangeArrowheads="1"/>
              </p:cNvSpPr>
              <p:nvPr/>
            </p:nvSpPr>
            <p:spPr bwMode="auto">
              <a:xfrm>
                <a:off x="3256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89" name="Rectangle 180"/>
              <p:cNvSpPr>
                <a:spLocks noChangeArrowheads="1"/>
              </p:cNvSpPr>
              <p:nvPr/>
            </p:nvSpPr>
            <p:spPr bwMode="auto">
              <a:xfrm>
                <a:off x="340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0" name="Rectangle 181"/>
              <p:cNvSpPr>
                <a:spLocks noChangeArrowheads="1"/>
              </p:cNvSpPr>
              <p:nvPr/>
            </p:nvSpPr>
            <p:spPr bwMode="auto">
              <a:xfrm>
                <a:off x="353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1" name="Rectangle 182"/>
              <p:cNvSpPr>
                <a:spLocks noChangeArrowheads="1"/>
              </p:cNvSpPr>
              <p:nvPr/>
            </p:nvSpPr>
            <p:spPr bwMode="auto">
              <a:xfrm>
                <a:off x="368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2" name="Rectangle 183"/>
              <p:cNvSpPr>
                <a:spLocks noChangeArrowheads="1"/>
              </p:cNvSpPr>
              <p:nvPr/>
            </p:nvSpPr>
            <p:spPr bwMode="auto">
              <a:xfrm>
                <a:off x="382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3" name="Rectangle 184"/>
              <p:cNvSpPr>
                <a:spLocks noChangeArrowheads="1"/>
              </p:cNvSpPr>
              <p:nvPr/>
            </p:nvSpPr>
            <p:spPr bwMode="auto">
              <a:xfrm>
                <a:off x="397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4" name="Rectangle 185"/>
              <p:cNvSpPr>
                <a:spLocks noChangeArrowheads="1"/>
              </p:cNvSpPr>
              <p:nvPr/>
            </p:nvSpPr>
            <p:spPr bwMode="auto">
              <a:xfrm>
                <a:off x="4110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5" name="Rectangle 186"/>
              <p:cNvSpPr>
                <a:spLocks noChangeArrowheads="1"/>
              </p:cNvSpPr>
              <p:nvPr/>
            </p:nvSpPr>
            <p:spPr bwMode="auto">
              <a:xfrm>
                <a:off x="282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6" name="Rectangle 187"/>
              <p:cNvSpPr>
                <a:spLocks noChangeArrowheads="1"/>
              </p:cNvSpPr>
              <p:nvPr/>
            </p:nvSpPr>
            <p:spPr bwMode="auto">
              <a:xfrm>
                <a:off x="2968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7" name="Rectangle 188"/>
              <p:cNvSpPr>
                <a:spLocks noChangeArrowheads="1"/>
              </p:cNvSpPr>
              <p:nvPr/>
            </p:nvSpPr>
            <p:spPr bwMode="auto">
              <a:xfrm>
                <a:off x="3112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8" name="Rectangle 189"/>
              <p:cNvSpPr>
                <a:spLocks noChangeArrowheads="1"/>
              </p:cNvSpPr>
              <p:nvPr/>
            </p:nvSpPr>
            <p:spPr bwMode="auto">
              <a:xfrm>
                <a:off x="3256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899" name="Rectangle 190"/>
              <p:cNvSpPr>
                <a:spLocks noChangeArrowheads="1"/>
              </p:cNvSpPr>
              <p:nvPr/>
            </p:nvSpPr>
            <p:spPr bwMode="auto">
              <a:xfrm>
                <a:off x="340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0" name="Rectangle 191"/>
              <p:cNvSpPr>
                <a:spLocks noChangeArrowheads="1"/>
              </p:cNvSpPr>
              <p:nvPr/>
            </p:nvSpPr>
            <p:spPr bwMode="auto">
              <a:xfrm>
                <a:off x="353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1" name="Rectangle 192"/>
              <p:cNvSpPr>
                <a:spLocks noChangeArrowheads="1"/>
              </p:cNvSpPr>
              <p:nvPr/>
            </p:nvSpPr>
            <p:spPr bwMode="auto">
              <a:xfrm>
                <a:off x="368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2" name="Rectangle 193"/>
              <p:cNvSpPr>
                <a:spLocks noChangeArrowheads="1"/>
              </p:cNvSpPr>
              <p:nvPr/>
            </p:nvSpPr>
            <p:spPr bwMode="auto">
              <a:xfrm>
                <a:off x="382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3" name="Rectangle 194"/>
              <p:cNvSpPr>
                <a:spLocks noChangeArrowheads="1"/>
              </p:cNvSpPr>
              <p:nvPr/>
            </p:nvSpPr>
            <p:spPr bwMode="auto">
              <a:xfrm>
                <a:off x="397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4" name="Rectangle 195"/>
              <p:cNvSpPr>
                <a:spLocks noChangeArrowheads="1"/>
              </p:cNvSpPr>
              <p:nvPr/>
            </p:nvSpPr>
            <p:spPr bwMode="auto">
              <a:xfrm>
                <a:off x="4110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5" name="Rectangle 196"/>
              <p:cNvSpPr>
                <a:spLocks noChangeArrowheads="1"/>
              </p:cNvSpPr>
              <p:nvPr/>
            </p:nvSpPr>
            <p:spPr bwMode="auto">
              <a:xfrm>
                <a:off x="282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6" name="Rectangle 197"/>
              <p:cNvSpPr>
                <a:spLocks noChangeArrowheads="1"/>
              </p:cNvSpPr>
              <p:nvPr/>
            </p:nvSpPr>
            <p:spPr bwMode="auto">
              <a:xfrm>
                <a:off x="2968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7" name="Rectangle 198"/>
              <p:cNvSpPr>
                <a:spLocks noChangeArrowheads="1"/>
              </p:cNvSpPr>
              <p:nvPr/>
            </p:nvSpPr>
            <p:spPr bwMode="auto">
              <a:xfrm>
                <a:off x="3112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8" name="Rectangle 199"/>
              <p:cNvSpPr>
                <a:spLocks noChangeArrowheads="1"/>
              </p:cNvSpPr>
              <p:nvPr/>
            </p:nvSpPr>
            <p:spPr bwMode="auto">
              <a:xfrm>
                <a:off x="3256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09" name="Rectangle 200"/>
              <p:cNvSpPr>
                <a:spLocks noChangeArrowheads="1"/>
              </p:cNvSpPr>
              <p:nvPr/>
            </p:nvSpPr>
            <p:spPr bwMode="auto">
              <a:xfrm>
                <a:off x="340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0" name="Rectangle 201"/>
              <p:cNvSpPr>
                <a:spLocks noChangeArrowheads="1"/>
              </p:cNvSpPr>
              <p:nvPr/>
            </p:nvSpPr>
            <p:spPr bwMode="auto">
              <a:xfrm>
                <a:off x="353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1" name="Rectangle 202"/>
              <p:cNvSpPr>
                <a:spLocks noChangeArrowheads="1"/>
              </p:cNvSpPr>
              <p:nvPr/>
            </p:nvSpPr>
            <p:spPr bwMode="auto">
              <a:xfrm>
                <a:off x="368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2" name="Rectangle 203"/>
              <p:cNvSpPr>
                <a:spLocks noChangeArrowheads="1"/>
              </p:cNvSpPr>
              <p:nvPr/>
            </p:nvSpPr>
            <p:spPr bwMode="auto">
              <a:xfrm>
                <a:off x="382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3" name="Rectangle 204"/>
              <p:cNvSpPr>
                <a:spLocks noChangeArrowheads="1"/>
              </p:cNvSpPr>
              <p:nvPr/>
            </p:nvSpPr>
            <p:spPr bwMode="auto">
              <a:xfrm>
                <a:off x="397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4" name="Rectangle 205"/>
              <p:cNvSpPr>
                <a:spLocks noChangeArrowheads="1"/>
              </p:cNvSpPr>
              <p:nvPr/>
            </p:nvSpPr>
            <p:spPr bwMode="auto">
              <a:xfrm>
                <a:off x="4110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5" name="Rectangle 206"/>
              <p:cNvSpPr>
                <a:spLocks noChangeArrowheads="1"/>
              </p:cNvSpPr>
              <p:nvPr/>
            </p:nvSpPr>
            <p:spPr bwMode="auto">
              <a:xfrm>
                <a:off x="282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6" name="Rectangle 207"/>
              <p:cNvSpPr>
                <a:spLocks noChangeArrowheads="1"/>
              </p:cNvSpPr>
              <p:nvPr/>
            </p:nvSpPr>
            <p:spPr bwMode="auto">
              <a:xfrm>
                <a:off x="2968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7" name="Rectangle 208"/>
              <p:cNvSpPr>
                <a:spLocks noChangeArrowheads="1"/>
              </p:cNvSpPr>
              <p:nvPr/>
            </p:nvSpPr>
            <p:spPr bwMode="auto">
              <a:xfrm>
                <a:off x="3112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8" name="Rectangle 209"/>
              <p:cNvSpPr>
                <a:spLocks noChangeArrowheads="1"/>
              </p:cNvSpPr>
              <p:nvPr/>
            </p:nvSpPr>
            <p:spPr bwMode="auto">
              <a:xfrm>
                <a:off x="3256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19" name="Rectangle 210"/>
              <p:cNvSpPr>
                <a:spLocks noChangeArrowheads="1"/>
              </p:cNvSpPr>
              <p:nvPr/>
            </p:nvSpPr>
            <p:spPr bwMode="auto">
              <a:xfrm>
                <a:off x="340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0" name="Rectangle 211"/>
              <p:cNvSpPr>
                <a:spLocks noChangeArrowheads="1"/>
              </p:cNvSpPr>
              <p:nvPr/>
            </p:nvSpPr>
            <p:spPr bwMode="auto">
              <a:xfrm>
                <a:off x="353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1" name="Rectangle 212"/>
              <p:cNvSpPr>
                <a:spLocks noChangeArrowheads="1"/>
              </p:cNvSpPr>
              <p:nvPr/>
            </p:nvSpPr>
            <p:spPr bwMode="auto">
              <a:xfrm>
                <a:off x="368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2" name="Rectangle 213"/>
              <p:cNvSpPr>
                <a:spLocks noChangeArrowheads="1"/>
              </p:cNvSpPr>
              <p:nvPr/>
            </p:nvSpPr>
            <p:spPr bwMode="auto">
              <a:xfrm>
                <a:off x="382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3" name="Rectangle 214"/>
              <p:cNvSpPr>
                <a:spLocks noChangeArrowheads="1"/>
              </p:cNvSpPr>
              <p:nvPr/>
            </p:nvSpPr>
            <p:spPr bwMode="auto">
              <a:xfrm>
                <a:off x="397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4" name="Rectangle 215"/>
              <p:cNvSpPr>
                <a:spLocks noChangeArrowheads="1"/>
              </p:cNvSpPr>
              <p:nvPr/>
            </p:nvSpPr>
            <p:spPr bwMode="auto">
              <a:xfrm>
                <a:off x="4110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5" name="Rectangle 216"/>
              <p:cNvSpPr>
                <a:spLocks noChangeArrowheads="1"/>
              </p:cNvSpPr>
              <p:nvPr/>
            </p:nvSpPr>
            <p:spPr bwMode="auto">
              <a:xfrm>
                <a:off x="4249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6" name="Rectangle 217"/>
              <p:cNvSpPr>
                <a:spLocks noChangeArrowheads="1"/>
              </p:cNvSpPr>
              <p:nvPr/>
            </p:nvSpPr>
            <p:spPr bwMode="auto">
              <a:xfrm>
                <a:off x="4393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7" name="Rectangle 218"/>
              <p:cNvSpPr>
                <a:spLocks noChangeArrowheads="1"/>
              </p:cNvSpPr>
              <p:nvPr/>
            </p:nvSpPr>
            <p:spPr bwMode="auto">
              <a:xfrm>
                <a:off x="4537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8" name="Rectangle 219"/>
              <p:cNvSpPr>
                <a:spLocks noChangeArrowheads="1"/>
              </p:cNvSpPr>
              <p:nvPr/>
            </p:nvSpPr>
            <p:spPr bwMode="auto">
              <a:xfrm>
                <a:off x="4681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29" name="Rectangle 220"/>
              <p:cNvSpPr>
                <a:spLocks noChangeArrowheads="1"/>
              </p:cNvSpPr>
              <p:nvPr/>
            </p:nvSpPr>
            <p:spPr bwMode="auto">
              <a:xfrm>
                <a:off x="4825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0" name="Rectangle 221"/>
              <p:cNvSpPr>
                <a:spLocks noChangeArrowheads="1"/>
              </p:cNvSpPr>
              <p:nvPr/>
            </p:nvSpPr>
            <p:spPr bwMode="auto">
              <a:xfrm>
                <a:off x="4964" y="284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1" name="Rectangle 222"/>
              <p:cNvSpPr>
                <a:spLocks noChangeArrowheads="1"/>
              </p:cNvSpPr>
              <p:nvPr/>
            </p:nvSpPr>
            <p:spPr bwMode="auto">
              <a:xfrm>
                <a:off x="4249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2" name="Rectangle 223"/>
              <p:cNvSpPr>
                <a:spLocks noChangeArrowheads="1"/>
              </p:cNvSpPr>
              <p:nvPr/>
            </p:nvSpPr>
            <p:spPr bwMode="auto">
              <a:xfrm>
                <a:off x="4393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3" name="Rectangle 224"/>
              <p:cNvSpPr>
                <a:spLocks noChangeArrowheads="1"/>
              </p:cNvSpPr>
              <p:nvPr/>
            </p:nvSpPr>
            <p:spPr bwMode="auto">
              <a:xfrm>
                <a:off x="4537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4" name="Rectangle 225"/>
              <p:cNvSpPr>
                <a:spLocks noChangeArrowheads="1"/>
              </p:cNvSpPr>
              <p:nvPr/>
            </p:nvSpPr>
            <p:spPr bwMode="auto">
              <a:xfrm>
                <a:off x="4681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5" name="Rectangle 226"/>
              <p:cNvSpPr>
                <a:spLocks noChangeArrowheads="1"/>
              </p:cNvSpPr>
              <p:nvPr/>
            </p:nvSpPr>
            <p:spPr bwMode="auto">
              <a:xfrm>
                <a:off x="4825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6" name="Rectangle 227"/>
              <p:cNvSpPr>
                <a:spLocks noChangeArrowheads="1"/>
              </p:cNvSpPr>
              <p:nvPr/>
            </p:nvSpPr>
            <p:spPr bwMode="auto">
              <a:xfrm>
                <a:off x="4964" y="29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7" name="Rectangle 228"/>
              <p:cNvSpPr>
                <a:spLocks noChangeArrowheads="1"/>
              </p:cNvSpPr>
              <p:nvPr/>
            </p:nvSpPr>
            <p:spPr bwMode="auto">
              <a:xfrm>
                <a:off x="4249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8" name="Rectangle 229"/>
              <p:cNvSpPr>
                <a:spLocks noChangeArrowheads="1"/>
              </p:cNvSpPr>
              <p:nvPr/>
            </p:nvSpPr>
            <p:spPr bwMode="auto">
              <a:xfrm>
                <a:off x="4393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39" name="Rectangle 230"/>
              <p:cNvSpPr>
                <a:spLocks noChangeArrowheads="1"/>
              </p:cNvSpPr>
              <p:nvPr/>
            </p:nvSpPr>
            <p:spPr bwMode="auto">
              <a:xfrm>
                <a:off x="4537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0" name="Rectangle 231"/>
              <p:cNvSpPr>
                <a:spLocks noChangeArrowheads="1"/>
              </p:cNvSpPr>
              <p:nvPr/>
            </p:nvSpPr>
            <p:spPr bwMode="auto">
              <a:xfrm>
                <a:off x="4681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1" name="Rectangle 232"/>
              <p:cNvSpPr>
                <a:spLocks noChangeArrowheads="1"/>
              </p:cNvSpPr>
              <p:nvPr/>
            </p:nvSpPr>
            <p:spPr bwMode="auto">
              <a:xfrm>
                <a:off x="4825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2" name="Rectangle 233"/>
              <p:cNvSpPr>
                <a:spLocks noChangeArrowheads="1"/>
              </p:cNvSpPr>
              <p:nvPr/>
            </p:nvSpPr>
            <p:spPr bwMode="auto">
              <a:xfrm>
                <a:off x="4964" y="312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3" name="Rectangle 234"/>
              <p:cNvSpPr>
                <a:spLocks noChangeArrowheads="1"/>
              </p:cNvSpPr>
              <p:nvPr/>
            </p:nvSpPr>
            <p:spPr bwMode="auto">
              <a:xfrm>
                <a:off x="4249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4" name="Rectangle 235"/>
              <p:cNvSpPr>
                <a:spLocks noChangeArrowheads="1"/>
              </p:cNvSpPr>
              <p:nvPr/>
            </p:nvSpPr>
            <p:spPr bwMode="auto">
              <a:xfrm>
                <a:off x="4393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5" name="Rectangle 236"/>
              <p:cNvSpPr>
                <a:spLocks noChangeArrowheads="1"/>
              </p:cNvSpPr>
              <p:nvPr/>
            </p:nvSpPr>
            <p:spPr bwMode="auto">
              <a:xfrm>
                <a:off x="4537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6" name="Rectangle 237"/>
              <p:cNvSpPr>
                <a:spLocks noChangeArrowheads="1"/>
              </p:cNvSpPr>
              <p:nvPr/>
            </p:nvSpPr>
            <p:spPr bwMode="auto">
              <a:xfrm>
                <a:off x="4681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7" name="Rectangle 238"/>
              <p:cNvSpPr>
                <a:spLocks noChangeArrowheads="1"/>
              </p:cNvSpPr>
              <p:nvPr/>
            </p:nvSpPr>
            <p:spPr bwMode="auto">
              <a:xfrm>
                <a:off x="4825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8" name="Rectangle 239"/>
              <p:cNvSpPr>
                <a:spLocks noChangeArrowheads="1"/>
              </p:cNvSpPr>
              <p:nvPr/>
            </p:nvSpPr>
            <p:spPr bwMode="auto">
              <a:xfrm>
                <a:off x="4964" y="327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49" name="Rectangle 240"/>
              <p:cNvSpPr>
                <a:spLocks noChangeArrowheads="1"/>
              </p:cNvSpPr>
              <p:nvPr/>
            </p:nvSpPr>
            <p:spPr bwMode="auto">
              <a:xfrm>
                <a:off x="4249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50" name="Rectangle 241"/>
              <p:cNvSpPr>
                <a:spLocks noChangeArrowheads="1"/>
              </p:cNvSpPr>
              <p:nvPr/>
            </p:nvSpPr>
            <p:spPr bwMode="auto">
              <a:xfrm>
                <a:off x="4393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51" name="Rectangle 242"/>
              <p:cNvSpPr>
                <a:spLocks noChangeArrowheads="1"/>
              </p:cNvSpPr>
              <p:nvPr/>
            </p:nvSpPr>
            <p:spPr bwMode="auto">
              <a:xfrm>
                <a:off x="4537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52" name="Rectangle 243"/>
              <p:cNvSpPr>
                <a:spLocks noChangeArrowheads="1"/>
              </p:cNvSpPr>
              <p:nvPr/>
            </p:nvSpPr>
            <p:spPr bwMode="auto">
              <a:xfrm>
                <a:off x="4681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53" name="Rectangle 244"/>
              <p:cNvSpPr>
                <a:spLocks noChangeArrowheads="1"/>
              </p:cNvSpPr>
              <p:nvPr/>
            </p:nvSpPr>
            <p:spPr bwMode="auto">
              <a:xfrm>
                <a:off x="4825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954" name="Rectangle 245"/>
              <p:cNvSpPr>
                <a:spLocks noChangeArrowheads="1"/>
              </p:cNvSpPr>
              <p:nvPr/>
            </p:nvSpPr>
            <p:spPr bwMode="auto">
              <a:xfrm>
                <a:off x="4964" y="3407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114696" name="Line 246"/>
            <p:cNvSpPr>
              <a:spLocks noChangeShapeType="1"/>
            </p:cNvSpPr>
            <p:nvPr/>
          </p:nvSpPr>
          <p:spPr bwMode="auto">
            <a:xfrm>
              <a:off x="3042" y="1818"/>
              <a:ext cx="241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697" name="Line 247"/>
            <p:cNvSpPr>
              <a:spLocks noChangeShapeType="1"/>
            </p:cNvSpPr>
            <p:nvPr/>
          </p:nvSpPr>
          <p:spPr bwMode="auto">
            <a:xfrm rot="5400000">
              <a:off x="1920" y="2940"/>
              <a:ext cx="224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698" name="Text Box 248"/>
            <p:cNvSpPr txBox="1">
              <a:spLocks noChangeArrowheads="1"/>
            </p:cNvSpPr>
            <p:nvPr/>
          </p:nvSpPr>
          <p:spPr bwMode="auto">
            <a:xfrm>
              <a:off x="2712" y="1586"/>
              <a:ext cx="50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Origin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4699" name="Text Box 249"/>
            <p:cNvSpPr txBox="1">
              <a:spLocks noChangeArrowheads="1"/>
            </p:cNvSpPr>
            <p:nvPr/>
          </p:nvSpPr>
          <p:spPr bwMode="auto">
            <a:xfrm>
              <a:off x="5320" y="1587"/>
              <a:ext cx="18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x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4700" name="Text Box 250"/>
            <p:cNvSpPr txBox="1">
              <a:spLocks noChangeArrowheads="1"/>
            </p:cNvSpPr>
            <p:nvPr/>
          </p:nvSpPr>
          <p:spPr bwMode="auto">
            <a:xfrm>
              <a:off x="2863" y="3926"/>
              <a:ext cx="18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y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4701" name="Text Box 251"/>
            <p:cNvSpPr txBox="1">
              <a:spLocks noChangeArrowheads="1"/>
            </p:cNvSpPr>
            <p:nvPr/>
          </p:nvSpPr>
          <p:spPr bwMode="auto">
            <a:xfrm>
              <a:off x="4474" y="3943"/>
              <a:ext cx="91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Image f (x, y)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grpSp>
          <p:nvGrpSpPr>
            <p:cNvPr id="114702" name="Group 252"/>
            <p:cNvGrpSpPr>
              <a:grpSpLocks/>
            </p:cNvGrpSpPr>
            <p:nvPr/>
          </p:nvGrpSpPr>
          <p:grpSpPr bwMode="auto">
            <a:xfrm>
              <a:off x="4321" y="2807"/>
              <a:ext cx="432" cy="430"/>
              <a:chOff x="3168" y="2244"/>
              <a:chExt cx="432" cy="430"/>
            </a:xfrm>
          </p:grpSpPr>
          <p:sp>
            <p:nvSpPr>
              <p:cNvPr id="114706" name="Rectangle 253"/>
              <p:cNvSpPr>
                <a:spLocks noChangeArrowheads="1"/>
              </p:cNvSpPr>
              <p:nvPr/>
            </p:nvSpPr>
            <p:spPr bwMode="auto">
              <a:xfrm>
                <a:off x="3168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07" name="Rectangle 254"/>
              <p:cNvSpPr>
                <a:spLocks noChangeArrowheads="1"/>
              </p:cNvSpPr>
              <p:nvPr/>
            </p:nvSpPr>
            <p:spPr bwMode="auto">
              <a:xfrm>
                <a:off x="3312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08" name="Rectangle 255"/>
              <p:cNvSpPr>
                <a:spLocks noChangeArrowheads="1"/>
              </p:cNvSpPr>
              <p:nvPr/>
            </p:nvSpPr>
            <p:spPr bwMode="auto">
              <a:xfrm>
                <a:off x="3456" y="2244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09" name="Rectangle 256"/>
              <p:cNvSpPr>
                <a:spLocks noChangeArrowheads="1"/>
              </p:cNvSpPr>
              <p:nvPr/>
            </p:nvSpPr>
            <p:spPr bwMode="auto">
              <a:xfrm>
                <a:off x="3168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0" name="Rectangle 257"/>
              <p:cNvSpPr>
                <a:spLocks noChangeArrowheads="1"/>
              </p:cNvSpPr>
              <p:nvPr/>
            </p:nvSpPr>
            <p:spPr bwMode="auto">
              <a:xfrm>
                <a:off x="3312" y="2386"/>
                <a:ext cx="144" cy="144"/>
              </a:xfrm>
              <a:prstGeom prst="rect">
                <a:avLst/>
              </a:prstGeom>
              <a:solidFill>
                <a:srgbClr val="000080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1" name="Rectangle 258"/>
              <p:cNvSpPr>
                <a:spLocks noChangeArrowheads="1"/>
              </p:cNvSpPr>
              <p:nvPr/>
            </p:nvSpPr>
            <p:spPr bwMode="auto">
              <a:xfrm>
                <a:off x="3456" y="2386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2" name="Rectangle 259"/>
              <p:cNvSpPr>
                <a:spLocks noChangeArrowheads="1"/>
              </p:cNvSpPr>
              <p:nvPr/>
            </p:nvSpPr>
            <p:spPr bwMode="auto">
              <a:xfrm>
                <a:off x="3168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3" name="Rectangle 260"/>
              <p:cNvSpPr>
                <a:spLocks noChangeArrowheads="1"/>
              </p:cNvSpPr>
              <p:nvPr/>
            </p:nvSpPr>
            <p:spPr bwMode="auto">
              <a:xfrm>
                <a:off x="3312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14714" name="Rectangle 261"/>
              <p:cNvSpPr>
                <a:spLocks noChangeArrowheads="1"/>
              </p:cNvSpPr>
              <p:nvPr/>
            </p:nvSpPr>
            <p:spPr bwMode="auto">
              <a:xfrm>
                <a:off x="3456" y="2530"/>
                <a:ext cx="144" cy="144"/>
              </a:xfrm>
              <a:prstGeom prst="rect">
                <a:avLst/>
              </a:prstGeom>
              <a:solidFill>
                <a:srgbClr val="99CCFF">
                  <a:alpha val="18823"/>
                </a:srgbClr>
              </a:solidFill>
              <a:ln w="254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GB" sz="1800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114703" name="Text Box 262"/>
            <p:cNvSpPr txBox="1">
              <a:spLocks noChangeArrowheads="1"/>
            </p:cNvSpPr>
            <p:nvPr/>
          </p:nvSpPr>
          <p:spPr bwMode="auto">
            <a:xfrm>
              <a:off x="5396" y="2797"/>
              <a:ext cx="304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(x, y)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cxnSp>
          <p:nvCxnSpPr>
            <p:cNvPr id="114704" name="AutoShape 263"/>
            <p:cNvCxnSpPr>
              <a:cxnSpLocks noChangeShapeType="1"/>
              <a:stCxn id="114703" idx="1"/>
            </p:cNvCxnSpPr>
            <p:nvPr/>
          </p:nvCxnSpPr>
          <p:spPr bwMode="auto">
            <a:xfrm rot="10800000" flipV="1">
              <a:off x="4511" y="2884"/>
              <a:ext cx="885" cy="138"/>
            </a:xfrm>
            <a:prstGeom prst="curvedConnector3">
              <a:avLst>
                <a:gd name="adj1" fmla="val 49944"/>
              </a:avLst>
            </a:prstGeom>
            <a:noFill/>
            <a:ln w="22225">
              <a:solidFill>
                <a:srgbClr val="000080"/>
              </a:solidFill>
              <a:round/>
              <a:headEnd/>
              <a:tailEnd type="triangle" w="med" len="med"/>
            </a:ln>
          </p:spPr>
        </p:cxnSp>
        <p:sp>
          <p:nvSpPr>
            <p:cNvPr id="114705" name="Text Box 264"/>
            <p:cNvSpPr txBox="1">
              <a:spLocks noChangeArrowheads="1"/>
            </p:cNvSpPr>
            <p:nvPr/>
          </p:nvSpPr>
          <p:spPr bwMode="auto">
            <a:xfrm>
              <a:off x="3242" y="2896"/>
              <a:ext cx="1052" cy="23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800" b="1" i="1">
                  <a:solidFill>
                    <a:srgbClr val="0033CC"/>
                  </a:solidFill>
                  <a:ea typeface="ＭＳ Ｐゴシック" pitchFamily="34" charset="-128"/>
                </a:rPr>
                <a:t>Neighbourhood</a:t>
              </a:r>
              <a:endParaRPr lang="en-US" sz="18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836876" name="Rectangle 3"/>
          <p:cNvSpPr>
            <a:spLocks noChangeArrowheads="1"/>
          </p:cNvSpPr>
          <p:nvPr/>
        </p:nvSpPr>
        <p:spPr bwMode="auto">
          <a:xfrm>
            <a:off x="457200" y="4724400"/>
            <a:ext cx="4191000" cy="8382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IE" sz="2400"/>
              <a:t>Neighbourhoods are mostly a   rectangle around a central pixel</a:t>
            </a:r>
            <a:br>
              <a:rPr lang="en-IE" sz="2400"/>
            </a:b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DAB5713-36D3-422B-9F27-3E94D5CF88C7}" type="slidenum">
              <a:rPr lang="en-US" sz="1400">
                <a:solidFill>
                  <a:schemeClr val="folHlink"/>
                </a:solidFill>
              </a:rPr>
              <a:pPr algn="r"/>
              <a:t>94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grpSp>
        <p:nvGrpSpPr>
          <p:cNvPr id="115716" name="Group 408"/>
          <p:cNvGrpSpPr>
            <a:grpSpLocks/>
          </p:cNvGrpSpPr>
          <p:nvPr/>
        </p:nvGrpSpPr>
        <p:grpSpPr bwMode="auto">
          <a:xfrm>
            <a:off x="0" y="1862138"/>
            <a:ext cx="4510088" cy="4113212"/>
            <a:chOff x="30" y="1173"/>
            <a:chExt cx="2841" cy="2591"/>
          </a:xfrm>
        </p:grpSpPr>
        <p:sp>
          <p:nvSpPr>
            <p:cNvPr id="115769" name="Rectangle 276"/>
            <p:cNvSpPr>
              <a:spLocks noChangeArrowheads="1"/>
            </p:cNvSpPr>
            <p:nvPr/>
          </p:nvSpPr>
          <p:spPr bwMode="auto">
            <a:xfrm>
              <a:off x="208" y="1493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123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0" name="Rectangle 277"/>
            <p:cNvSpPr>
              <a:spLocks noChangeArrowheads="1"/>
            </p:cNvSpPr>
            <p:nvPr/>
          </p:nvSpPr>
          <p:spPr bwMode="auto">
            <a:xfrm>
              <a:off x="592" y="1493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127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1" name="Rectangle 278"/>
            <p:cNvSpPr>
              <a:spLocks noChangeArrowheads="1"/>
            </p:cNvSpPr>
            <p:nvPr/>
          </p:nvSpPr>
          <p:spPr bwMode="auto">
            <a:xfrm>
              <a:off x="973" y="1493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128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2" name="Rectangle 279"/>
            <p:cNvSpPr>
              <a:spLocks noChangeArrowheads="1"/>
            </p:cNvSpPr>
            <p:nvPr/>
          </p:nvSpPr>
          <p:spPr bwMode="auto">
            <a:xfrm>
              <a:off x="1355" y="1493"/>
              <a:ext cx="383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119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3" name="Rectangle 280"/>
            <p:cNvSpPr>
              <a:spLocks noChangeArrowheads="1"/>
            </p:cNvSpPr>
            <p:nvPr/>
          </p:nvSpPr>
          <p:spPr bwMode="auto">
            <a:xfrm>
              <a:off x="1738" y="1493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115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4" name="Rectangle 281"/>
            <p:cNvSpPr>
              <a:spLocks noChangeArrowheads="1"/>
            </p:cNvSpPr>
            <p:nvPr/>
          </p:nvSpPr>
          <p:spPr bwMode="auto">
            <a:xfrm>
              <a:off x="2105" y="1493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130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5" name="Rectangle 283"/>
            <p:cNvSpPr>
              <a:spLocks noChangeArrowheads="1"/>
            </p:cNvSpPr>
            <p:nvPr/>
          </p:nvSpPr>
          <p:spPr bwMode="auto">
            <a:xfrm>
              <a:off x="208" y="1869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140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6" name="Rectangle 284"/>
            <p:cNvSpPr>
              <a:spLocks noChangeArrowheads="1"/>
            </p:cNvSpPr>
            <p:nvPr/>
          </p:nvSpPr>
          <p:spPr bwMode="auto">
            <a:xfrm>
              <a:off x="592" y="1869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145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7" name="Rectangle 285"/>
            <p:cNvSpPr>
              <a:spLocks noChangeArrowheads="1"/>
            </p:cNvSpPr>
            <p:nvPr/>
          </p:nvSpPr>
          <p:spPr bwMode="auto">
            <a:xfrm>
              <a:off x="973" y="1869"/>
              <a:ext cx="382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148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8" name="Rectangle 286"/>
            <p:cNvSpPr>
              <a:spLocks noChangeArrowheads="1"/>
            </p:cNvSpPr>
            <p:nvPr/>
          </p:nvSpPr>
          <p:spPr bwMode="auto">
            <a:xfrm>
              <a:off x="1355" y="1869"/>
              <a:ext cx="383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153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79" name="Rectangle 287"/>
            <p:cNvSpPr>
              <a:spLocks noChangeArrowheads="1"/>
            </p:cNvSpPr>
            <p:nvPr/>
          </p:nvSpPr>
          <p:spPr bwMode="auto">
            <a:xfrm>
              <a:off x="1738" y="1869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167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0" name="Rectangle 288"/>
            <p:cNvSpPr>
              <a:spLocks noChangeArrowheads="1"/>
            </p:cNvSpPr>
            <p:nvPr/>
          </p:nvSpPr>
          <p:spPr bwMode="auto">
            <a:xfrm>
              <a:off x="2105" y="1869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172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1" name="Rectangle 290"/>
            <p:cNvSpPr>
              <a:spLocks noChangeArrowheads="1"/>
            </p:cNvSpPr>
            <p:nvPr/>
          </p:nvSpPr>
          <p:spPr bwMode="auto">
            <a:xfrm>
              <a:off x="208" y="2252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133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2" name="Rectangle 291"/>
            <p:cNvSpPr>
              <a:spLocks noChangeArrowheads="1"/>
            </p:cNvSpPr>
            <p:nvPr/>
          </p:nvSpPr>
          <p:spPr bwMode="auto">
            <a:xfrm>
              <a:off x="592" y="2252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154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3" name="Rectangle 292"/>
            <p:cNvSpPr>
              <a:spLocks noChangeArrowheads="1"/>
            </p:cNvSpPr>
            <p:nvPr/>
          </p:nvSpPr>
          <p:spPr bwMode="auto">
            <a:xfrm>
              <a:off x="973" y="2252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183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4" name="Rectangle 293"/>
            <p:cNvSpPr>
              <a:spLocks noChangeArrowheads="1"/>
            </p:cNvSpPr>
            <p:nvPr/>
          </p:nvSpPr>
          <p:spPr bwMode="auto">
            <a:xfrm>
              <a:off x="1355" y="2252"/>
              <a:ext cx="383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192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5" name="Rectangle 294"/>
            <p:cNvSpPr>
              <a:spLocks noChangeArrowheads="1"/>
            </p:cNvSpPr>
            <p:nvPr/>
          </p:nvSpPr>
          <p:spPr bwMode="auto">
            <a:xfrm>
              <a:off x="1738" y="2252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194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6" name="Rectangle 295"/>
            <p:cNvSpPr>
              <a:spLocks noChangeArrowheads="1"/>
            </p:cNvSpPr>
            <p:nvPr/>
          </p:nvSpPr>
          <p:spPr bwMode="auto">
            <a:xfrm>
              <a:off x="2105" y="2252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191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7" name="Rectangle 297"/>
            <p:cNvSpPr>
              <a:spLocks noChangeArrowheads="1"/>
            </p:cNvSpPr>
            <p:nvPr/>
          </p:nvSpPr>
          <p:spPr bwMode="auto">
            <a:xfrm>
              <a:off x="208" y="2628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194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8" name="Rectangle 298"/>
            <p:cNvSpPr>
              <a:spLocks noChangeArrowheads="1"/>
            </p:cNvSpPr>
            <p:nvPr/>
          </p:nvSpPr>
          <p:spPr bwMode="auto">
            <a:xfrm>
              <a:off x="592" y="2628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199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89" name="Rectangle 299"/>
            <p:cNvSpPr>
              <a:spLocks noChangeArrowheads="1"/>
            </p:cNvSpPr>
            <p:nvPr/>
          </p:nvSpPr>
          <p:spPr bwMode="auto">
            <a:xfrm>
              <a:off x="973" y="2628"/>
              <a:ext cx="382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207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0" name="Rectangle 300"/>
            <p:cNvSpPr>
              <a:spLocks noChangeArrowheads="1"/>
            </p:cNvSpPr>
            <p:nvPr/>
          </p:nvSpPr>
          <p:spPr bwMode="auto">
            <a:xfrm>
              <a:off x="1355" y="2628"/>
              <a:ext cx="383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210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1" name="Rectangle 301"/>
            <p:cNvSpPr>
              <a:spLocks noChangeArrowheads="1"/>
            </p:cNvSpPr>
            <p:nvPr/>
          </p:nvSpPr>
          <p:spPr bwMode="auto">
            <a:xfrm>
              <a:off x="1738" y="2628"/>
              <a:ext cx="381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198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2" name="Rectangle 302"/>
            <p:cNvSpPr>
              <a:spLocks noChangeArrowheads="1"/>
            </p:cNvSpPr>
            <p:nvPr/>
          </p:nvSpPr>
          <p:spPr bwMode="auto">
            <a:xfrm>
              <a:off x="2105" y="2628"/>
              <a:ext cx="384" cy="3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195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3" name="Rectangle 304"/>
            <p:cNvSpPr>
              <a:spLocks noChangeArrowheads="1"/>
            </p:cNvSpPr>
            <p:nvPr/>
          </p:nvSpPr>
          <p:spPr bwMode="auto">
            <a:xfrm>
              <a:off x="208" y="2993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164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4" name="Rectangle 305"/>
            <p:cNvSpPr>
              <a:spLocks noChangeArrowheads="1"/>
            </p:cNvSpPr>
            <p:nvPr/>
          </p:nvSpPr>
          <p:spPr bwMode="auto">
            <a:xfrm>
              <a:off x="592" y="2993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170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5" name="Rectangle 306"/>
            <p:cNvSpPr>
              <a:spLocks noChangeArrowheads="1"/>
            </p:cNvSpPr>
            <p:nvPr/>
          </p:nvSpPr>
          <p:spPr bwMode="auto">
            <a:xfrm>
              <a:off x="973" y="2993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175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6" name="Rectangle 307"/>
            <p:cNvSpPr>
              <a:spLocks noChangeArrowheads="1"/>
            </p:cNvSpPr>
            <p:nvPr/>
          </p:nvSpPr>
          <p:spPr bwMode="auto">
            <a:xfrm>
              <a:off x="1355" y="2993"/>
              <a:ext cx="383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162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7" name="Rectangle 308"/>
            <p:cNvSpPr>
              <a:spLocks noChangeArrowheads="1"/>
            </p:cNvSpPr>
            <p:nvPr/>
          </p:nvSpPr>
          <p:spPr bwMode="auto">
            <a:xfrm>
              <a:off x="1738" y="2993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173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8" name="Rectangle 309"/>
            <p:cNvSpPr>
              <a:spLocks noChangeArrowheads="1"/>
            </p:cNvSpPr>
            <p:nvPr/>
          </p:nvSpPr>
          <p:spPr bwMode="auto">
            <a:xfrm>
              <a:off x="2105" y="2993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1800">
                  <a:latin typeface="Arial" charset="0"/>
                  <a:ea typeface="ＭＳ Ｐゴシック" pitchFamily="34" charset="-128"/>
                </a:rPr>
                <a:t>151</a:t>
              </a:r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99" name="Line 325"/>
            <p:cNvSpPr>
              <a:spLocks noChangeShapeType="1"/>
            </p:cNvSpPr>
            <p:nvPr/>
          </p:nvSpPr>
          <p:spPr bwMode="auto">
            <a:xfrm>
              <a:off x="208" y="1493"/>
              <a:ext cx="260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800" name="Line 326"/>
            <p:cNvSpPr>
              <a:spLocks noChangeShapeType="1"/>
            </p:cNvSpPr>
            <p:nvPr/>
          </p:nvSpPr>
          <p:spPr bwMode="auto">
            <a:xfrm rot="5400000">
              <a:off x="-859" y="2560"/>
              <a:ext cx="2133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801" name="Text Box 327"/>
            <p:cNvSpPr txBox="1">
              <a:spLocks noChangeArrowheads="1"/>
            </p:cNvSpPr>
            <p:nvPr/>
          </p:nvSpPr>
          <p:spPr bwMode="auto">
            <a:xfrm>
              <a:off x="134" y="1173"/>
              <a:ext cx="1337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400" b="1" i="1">
                  <a:solidFill>
                    <a:srgbClr val="0033CC"/>
                  </a:solidFill>
                  <a:ea typeface="ＭＳ Ｐゴシック" pitchFamily="34" charset="-128"/>
                </a:rPr>
                <a:t>Original Image</a:t>
              </a:r>
              <a:endParaRPr lang="en-US" sz="24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5802" name="Text Box 328"/>
            <p:cNvSpPr txBox="1">
              <a:spLocks noChangeArrowheads="1"/>
            </p:cNvSpPr>
            <p:nvPr/>
          </p:nvSpPr>
          <p:spPr bwMode="auto">
            <a:xfrm>
              <a:off x="2667" y="1218"/>
              <a:ext cx="204" cy="2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200" b="1" i="1">
                  <a:solidFill>
                    <a:srgbClr val="0033CC"/>
                  </a:solidFill>
                  <a:ea typeface="ＭＳ Ｐゴシック" pitchFamily="34" charset="-128"/>
                </a:rPr>
                <a:t>x</a:t>
              </a:r>
              <a:endParaRPr lang="en-US" sz="22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5803" name="Text Box 329"/>
            <p:cNvSpPr txBox="1">
              <a:spLocks noChangeArrowheads="1"/>
            </p:cNvSpPr>
            <p:nvPr/>
          </p:nvSpPr>
          <p:spPr bwMode="auto">
            <a:xfrm>
              <a:off x="30" y="3495"/>
              <a:ext cx="194" cy="2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200" b="1" i="1">
                  <a:solidFill>
                    <a:srgbClr val="0033CC"/>
                  </a:solidFill>
                  <a:ea typeface="ＭＳ Ｐゴシック" pitchFamily="34" charset="-128"/>
                </a:rPr>
                <a:t>y</a:t>
              </a:r>
              <a:endParaRPr lang="en-US" sz="22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115717" name="Group 410"/>
          <p:cNvGrpSpPr>
            <a:grpSpLocks/>
          </p:cNvGrpSpPr>
          <p:nvPr/>
        </p:nvGrpSpPr>
        <p:grpSpPr bwMode="auto">
          <a:xfrm>
            <a:off x="4616450" y="1862138"/>
            <a:ext cx="4443413" cy="4102100"/>
            <a:chOff x="2938" y="1173"/>
            <a:chExt cx="2799" cy="2584"/>
          </a:xfrm>
        </p:grpSpPr>
        <p:sp>
          <p:nvSpPr>
            <p:cNvPr id="115734" name="Rectangle 332"/>
            <p:cNvSpPr>
              <a:spLocks noChangeArrowheads="1"/>
            </p:cNvSpPr>
            <p:nvPr/>
          </p:nvSpPr>
          <p:spPr bwMode="auto">
            <a:xfrm>
              <a:off x="3114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5" name="Rectangle 333"/>
            <p:cNvSpPr>
              <a:spLocks noChangeArrowheads="1"/>
            </p:cNvSpPr>
            <p:nvPr/>
          </p:nvSpPr>
          <p:spPr bwMode="auto">
            <a:xfrm>
              <a:off x="3498" y="14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6" name="Rectangle 334"/>
            <p:cNvSpPr>
              <a:spLocks noChangeArrowheads="1"/>
            </p:cNvSpPr>
            <p:nvPr/>
          </p:nvSpPr>
          <p:spPr bwMode="auto">
            <a:xfrm>
              <a:off x="3879" y="1490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7" name="Rectangle 335"/>
            <p:cNvSpPr>
              <a:spLocks noChangeArrowheads="1"/>
            </p:cNvSpPr>
            <p:nvPr/>
          </p:nvSpPr>
          <p:spPr bwMode="auto">
            <a:xfrm>
              <a:off x="4261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8" name="Rectangle 336"/>
            <p:cNvSpPr>
              <a:spLocks noChangeArrowheads="1"/>
            </p:cNvSpPr>
            <p:nvPr/>
          </p:nvSpPr>
          <p:spPr bwMode="auto">
            <a:xfrm>
              <a:off x="4645" y="14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9" name="Rectangle 337"/>
            <p:cNvSpPr>
              <a:spLocks noChangeArrowheads="1"/>
            </p:cNvSpPr>
            <p:nvPr/>
          </p:nvSpPr>
          <p:spPr bwMode="auto">
            <a:xfrm>
              <a:off x="5012" y="14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0" name="Rectangle 339"/>
            <p:cNvSpPr>
              <a:spLocks noChangeArrowheads="1"/>
            </p:cNvSpPr>
            <p:nvPr/>
          </p:nvSpPr>
          <p:spPr bwMode="auto">
            <a:xfrm>
              <a:off x="3114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1" name="Rectangle 340"/>
            <p:cNvSpPr>
              <a:spLocks noChangeArrowheads="1"/>
            </p:cNvSpPr>
            <p:nvPr/>
          </p:nvSpPr>
          <p:spPr bwMode="auto">
            <a:xfrm>
              <a:off x="3498" y="1865"/>
              <a:ext cx="381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2" name="Rectangle 341"/>
            <p:cNvSpPr>
              <a:spLocks noChangeArrowheads="1"/>
            </p:cNvSpPr>
            <p:nvPr/>
          </p:nvSpPr>
          <p:spPr bwMode="auto">
            <a:xfrm>
              <a:off x="3879" y="1865"/>
              <a:ext cx="382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3" name="Rectangle 342"/>
            <p:cNvSpPr>
              <a:spLocks noChangeArrowheads="1"/>
            </p:cNvSpPr>
            <p:nvPr/>
          </p:nvSpPr>
          <p:spPr bwMode="auto">
            <a:xfrm>
              <a:off x="4261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4" name="Rectangle 343"/>
            <p:cNvSpPr>
              <a:spLocks noChangeArrowheads="1"/>
            </p:cNvSpPr>
            <p:nvPr/>
          </p:nvSpPr>
          <p:spPr bwMode="auto">
            <a:xfrm>
              <a:off x="4645" y="1865"/>
              <a:ext cx="381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5" name="Rectangle 344"/>
            <p:cNvSpPr>
              <a:spLocks noChangeArrowheads="1"/>
            </p:cNvSpPr>
            <p:nvPr/>
          </p:nvSpPr>
          <p:spPr bwMode="auto">
            <a:xfrm>
              <a:off x="5012" y="1865"/>
              <a:ext cx="384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6" name="Rectangle 346"/>
            <p:cNvSpPr>
              <a:spLocks noChangeArrowheads="1"/>
            </p:cNvSpPr>
            <p:nvPr/>
          </p:nvSpPr>
          <p:spPr bwMode="auto">
            <a:xfrm>
              <a:off x="3114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7" name="Rectangle 347"/>
            <p:cNvSpPr>
              <a:spLocks noChangeArrowheads="1"/>
            </p:cNvSpPr>
            <p:nvPr/>
          </p:nvSpPr>
          <p:spPr bwMode="auto">
            <a:xfrm>
              <a:off x="3498" y="2249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8" name="Rectangle 348"/>
            <p:cNvSpPr>
              <a:spLocks noChangeArrowheads="1"/>
            </p:cNvSpPr>
            <p:nvPr/>
          </p:nvSpPr>
          <p:spPr bwMode="auto">
            <a:xfrm>
              <a:off x="3879" y="2249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49" name="Rectangle 349"/>
            <p:cNvSpPr>
              <a:spLocks noChangeArrowheads="1"/>
            </p:cNvSpPr>
            <p:nvPr/>
          </p:nvSpPr>
          <p:spPr bwMode="auto">
            <a:xfrm>
              <a:off x="4261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0" name="Rectangle 350"/>
            <p:cNvSpPr>
              <a:spLocks noChangeArrowheads="1"/>
            </p:cNvSpPr>
            <p:nvPr/>
          </p:nvSpPr>
          <p:spPr bwMode="auto">
            <a:xfrm>
              <a:off x="4645" y="2249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1" name="Rectangle 351"/>
            <p:cNvSpPr>
              <a:spLocks noChangeArrowheads="1"/>
            </p:cNvSpPr>
            <p:nvPr/>
          </p:nvSpPr>
          <p:spPr bwMode="auto">
            <a:xfrm>
              <a:off x="5012" y="2249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2" name="Rectangle 353"/>
            <p:cNvSpPr>
              <a:spLocks noChangeArrowheads="1"/>
            </p:cNvSpPr>
            <p:nvPr/>
          </p:nvSpPr>
          <p:spPr bwMode="auto">
            <a:xfrm>
              <a:off x="3114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3" name="Rectangle 354"/>
            <p:cNvSpPr>
              <a:spLocks noChangeArrowheads="1"/>
            </p:cNvSpPr>
            <p:nvPr/>
          </p:nvSpPr>
          <p:spPr bwMode="auto">
            <a:xfrm>
              <a:off x="3498" y="2626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4" name="Rectangle 355"/>
            <p:cNvSpPr>
              <a:spLocks noChangeArrowheads="1"/>
            </p:cNvSpPr>
            <p:nvPr/>
          </p:nvSpPr>
          <p:spPr bwMode="auto">
            <a:xfrm>
              <a:off x="3879" y="2626"/>
              <a:ext cx="382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5" name="Rectangle 356"/>
            <p:cNvSpPr>
              <a:spLocks noChangeArrowheads="1"/>
            </p:cNvSpPr>
            <p:nvPr/>
          </p:nvSpPr>
          <p:spPr bwMode="auto">
            <a:xfrm>
              <a:off x="4261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6" name="Rectangle 357"/>
            <p:cNvSpPr>
              <a:spLocks noChangeArrowheads="1"/>
            </p:cNvSpPr>
            <p:nvPr/>
          </p:nvSpPr>
          <p:spPr bwMode="auto">
            <a:xfrm>
              <a:off x="4645" y="2626"/>
              <a:ext cx="381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7" name="Rectangle 358"/>
            <p:cNvSpPr>
              <a:spLocks noChangeArrowheads="1"/>
            </p:cNvSpPr>
            <p:nvPr/>
          </p:nvSpPr>
          <p:spPr bwMode="auto">
            <a:xfrm>
              <a:off x="5012" y="2626"/>
              <a:ext cx="384" cy="3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8" name="Rectangle 360"/>
            <p:cNvSpPr>
              <a:spLocks noChangeArrowheads="1"/>
            </p:cNvSpPr>
            <p:nvPr/>
          </p:nvSpPr>
          <p:spPr bwMode="auto">
            <a:xfrm>
              <a:off x="3114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59" name="Rectangle 361"/>
            <p:cNvSpPr>
              <a:spLocks noChangeArrowheads="1"/>
            </p:cNvSpPr>
            <p:nvPr/>
          </p:nvSpPr>
          <p:spPr bwMode="auto">
            <a:xfrm>
              <a:off x="3498" y="29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60" name="Rectangle 362"/>
            <p:cNvSpPr>
              <a:spLocks noChangeArrowheads="1"/>
            </p:cNvSpPr>
            <p:nvPr/>
          </p:nvSpPr>
          <p:spPr bwMode="auto">
            <a:xfrm>
              <a:off x="3879" y="2990"/>
              <a:ext cx="382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61" name="Rectangle 363"/>
            <p:cNvSpPr>
              <a:spLocks noChangeArrowheads="1"/>
            </p:cNvSpPr>
            <p:nvPr/>
          </p:nvSpPr>
          <p:spPr bwMode="auto">
            <a:xfrm>
              <a:off x="4261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62" name="Rectangle 364"/>
            <p:cNvSpPr>
              <a:spLocks noChangeArrowheads="1"/>
            </p:cNvSpPr>
            <p:nvPr/>
          </p:nvSpPr>
          <p:spPr bwMode="auto">
            <a:xfrm>
              <a:off x="4645" y="2990"/>
              <a:ext cx="381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63" name="Rectangle 365"/>
            <p:cNvSpPr>
              <a:spLocks noChangeArrowheads="1"/>
            </p:cNvSpPr>
            <p:nvPr/>
          </p:nvSpPr>
          <p:spPr bwMode="auto">
            <a:xfrm>
              <a:off x="5012" y="2990"/>
              <a:ext cx="384" cy="3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64" name="Line 381"/>
            <p:cNvSpPr>
              <a:spLocks noChangeShapeType="1"/>
            </p:cNvSpPr>
            <p:nvPr/>
          </p:nvSpPr>
          <p:spPr bwMode="auto">
            <a:xfrm>
              <a:off x="3114" y="1490"/>
              <a:ext cx="256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65" name="Line 382"/>
            <p:cNvSpPr>
              <a:spLocks noChangeShapeType="1"/>
            </p:cNvSpPr>
            <p:nvPr/>
          </p:nvSpPr>
          <p:spPr bwMode="auto">
            <a:xfrm rot="5400000">
              <a:off x="2036" y="2568"/>
              <a:ext cx="2155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oval" w="med" len="med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5766" name="Text Box 383"/>
            <p:cNvSpPr txBox="1">
              <a:spLocks noChangeArrowheads="1"/>
            </p:cNvSpPr>
            <p:nvPr/>
          </p:nvSpPr>
          <p:spPr bwMode="auto">
            <a:xfrm>
              <a:off x="3043" y="1173"/>
              <a:ext cx="1476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400" b="1" i="1">
                  <a:solidFill>
                    <a:srgbClr val="0033CC"/>
                  </a:solidFill>
                  <a:ea typeface="ＭＳ Ｐゴシック" pitchFamily="34" charset="-128"/>
                </a:rPr>
                <a:t>Enhanced Image</a:t>
              </a:r>
              <a:endParaRPr lang="en-US" sz="24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5767" name="Text Box 384"/>
            <p:cNvSpPr txBox="1">
              <a:spLocks noChangeArrowheads="1"/>
            </p:cNvSpPr>
            <p:nvPr/>
          </p:nvSpPr>
          <p:spPr bwMode="auto">
            <a:xfrm>
              <a:off x="5533" y="1222"/>
              <a:ext cx="204" cy="2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200" b="1" i="1">
                  <a:solidFill>
                    <a:srgbClr val="0033CC"/>
                  </a:solidFill>
                  <a:ea typeface="ＭＳ Ｐゴシック" pitchFamily="34" charset="-128"/>
                </a:rPr>
                <a:t>x</a:t>
              </a:r>
              <a:endParaRPr lang="en-US" sz="22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  <p:sp>
          <p:nvSpPr>
            <p:cNvPr id="115768" name="Text Box 385"/>
            <p:cNvSpPr txBox="1">
              <a:spLocks noChangeArrowheads="1"/>
            </p:cNvSpPr>
            <p:nvPr/>
          </p:nvSpPr>
          <p:spPr bwMode="auto">
            <a:xfrm>
              <a:off x="2938" y="3488"/>
              <a:ext cx="194" cy="2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2200" b="1" i="1">
                  <a:solidFill>
                    <a:srgbClr val="0033CC"/>
                  </a:solidFill>
                  <a:ea typeface="ＭＳ Ｐゴシック" pitchFamily="34" charset="-128"/>
                </a:rPr>
                <a:t>y</a:t>
              </a:r>
              <a:endParaRPr lang="en-US" sz="2200" b="1" i="1">
                <a:solidFill>
                  <a:srgbClr val="0033CC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115718" name="Group 392"/>
          <p:cNvGrpSpPr>
            <a:grpSpLocks/>
          </p:cNvGrpSpPr>
          <p:nvPr/>
        </p:nvGrpSpPr>
        <p:grpSpPr bwMode="auto">
          <a:xfrm>
            <a:off x="3963988" y="3798888"/>
            <a:ext cx="573087" cy="141287"/>
            <a:chOff x="4032" y="2383"/>
            <a:chExt cx="361" cy="89"/>
          </a:xfrm>
        </p:grpSpPr>
        <p:sp>
          <p:nvSpPr>
            <p:cNvPr id="115731" name="Oval 393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2" name="Oval 394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3" name="Oval 395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15719" name="Group 396"/>
          <p:cNvGrpSpPr>
            <a:grpSpLocks/>
          </p:cNvGrpSpPr>
          <p:nvPr/>
        </p:nvGrpSpPr>
        <p:grpSpPr bwMode="auto">
          <a:xfrm rot="5400000">
            <a:off x="1822450" y="5638800"/>
            <a:ext cx="573088" cy="141288"/>
            <a:chOff x="4032" y="2383"/>
            <a:chExt cx="361" cy="89"/>
          </a:xfrm>
        </p:grpSpPr>
        <p:sp>
          <p:nvSpPr>
            <p:cNvPr id="115728" name="Oval 397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29" name="Oval 398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30" name="Oval 399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15720" name="Group 400"/>
          <p:cNvGrpSpPr>
            <a:grpSpLocks/>
          </p:cNvGrpSpPr>
          <p:nvPr/>
        </p:nvGrpSpPr>
        <p:grpSpPr bwMode="auto">
          <a:xfrm>
            <a:off x="8570913" y="3794125"/>
            <a:ext cx="573087" cy="141288"/>
            <a:chOff x="4032" y="2383"/>
            <a:chExt cx="361" cy="89"/>
          </a:xfrm>
        </p:grpSpPr>
        <p:sp>
          <p:nvSpPr>
            <p:cNvPr id="115725" name="Oval 401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26" name="Oval 402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27" name="Oval 403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15721" name="Group 404"/>
          <p:cNvGrpSpPr>
            <a:grpSpLocks/>
          </p:cNvGrpSpPr>
          <p:nvPr/>
        </p:nvGrpSpPr>
        <p:grpSpPr bwMode="auto">
          <a:xfrm rot="5400000">
            <a:off x="6429375" y="5634038"/>
            <a:ext cx="573087" cy="141288"/>
            <a:chOff x="4032" y="2383"/>
            <a:chExt cx="361" cy="89"/>
          </a:xfrm>
        </p:grpSpPr>
        <p:sp>
          <p:nvSpPr>
            <p:cNvPr id="115722" name="Oval 405"/>
            <p:cNvSpPr>
              <a:spLocks noChangeArrowheads="1"/>
            </p:cNvSpPr>
            <p:nvPr/>
          </p:nvSpPr>
          <p:spPr bwMode="auto">
            <a:xfrm>
              <a:off x="4032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23" name="Oval 406"/>
            <p:cNvSpPr>
              <a:spLocks noChangeArrowheads="1"/>
            </p:cNvSpPr>
            <p:nvPr/>
          </p:nvSpPr>
          <p:spPr bwMode="auto">
            <a:xfrm>
              <a:off x="4168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724" name="Oval 407"/>
            <p:cNvSpPr>
              <a:spLocks noChangeArrowheads="1"/>
            </p:cNvSpPr>
            <p:nvPr/>
          </p:nvSpPr>
          <p:spPr bwMode="auto">
            <a:xfrm>
              <a:off x="4304" y="2383"/>
              <a:ext cx="89" cy="89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F9117BB-057C-4FD2-89E7-1DDEC516AB22}" type="slidenum">
              <a:rPr lang="en-US" sz="1400">
                <a:solidFill>
                  <a:schemeClr val="folHlink"/>
                </a:solidFill>
              </a:rPr>
              <a:pPr algn="r"/>
              <a:t>95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292975" y="1782763"/>
            <a:ext cx="1568450" cy="1560512"/>
            <a:chOff x="3696" y="2149"/>
            <a:chExt cx="988" cy="983"/>
          </a:xfrm>
        </p:grpSpPr>
        <p:sp>
          <p:nvSpPr>
            <p:cNvPr id="117029" name="Rectangle 4"/>
            <p:cNvSpPr>
              <a:spLocks noChangeArrowheads="1"/>
            </p:cNvSpPr>
            <p:nvPr/>
          </p:nvSpPr>
          <p:spPr bwMode="auto">
            <a:xfrm>
              <a:off x="3696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r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0" name="Rectangle 5"/>
            <p:cNvSpPr>
              <a:spLocks noChangeArrowheads="1"/>
            </p:cNvSpPr>
            <p:nvPr/>
          </p:nvSpPr>
          <p:spPr bwMode="auto">
            <a:xfrm>
              <a:off x="4025" y="2149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s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1" name="Rectangle 6"/>
            <p:cNvSpPr>
              <a:spLocks noChangeArrowheads="1"/>
            </p:cNvSpPr>
            <p:nvPr/>
          </p:nvSpPr>
          <p:spPr bwMode="auto">
            <a:xfrm>
              <a:off x="4355" y="2149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t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2" name="Rectangle 7"/>
            <p:cNvSpPr>
              <a:spLocks noChangeArrowheads="1"/>
            </p:cNvSpPr>
            <p:nvPr/>
          </p:nvSpPr>
          <p:spPr bwMode="auto">
            <a:xfrm>
              <a:off x="3696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u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3" name="Rectangle 8"/>
            <p:cNvSpPr>
              <a:spLocks noChangeArrowheads="1"/>
            </p:cNvSpPr>
            <p:nvPr/>
          </p:nvSpPr>
          <p:spPr bwMode="auto">
            <a:xfrm>
              <a:off x="4025" y="2474"/>
              <a:ext cx="330" cy="329"/>
            </a:xfrm>
            <a:prstGeom prst="rect">
              <a:avLst/>
            </a:prstGeom>
            <a:solidFill>
              <a:srgbClr val="000080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v</a:t>
              </a:r>
              <a:endParaRPr lang="el-GR" sz="2400" i="1">
                <a:ea typeface="ＭＳ Ｐゴシック" pitchFamily="34" charset="-128"/>
              </a:endParaRPr>
            </a:p>
          </p:txBody>
        </p:sp>
        <p:sp>
          <p:nvSpPr>
            <p:cNvPr id="117034" name="Rectangle 9"/>
            <p:cNvSpPr>
              <a:spLocks noChangeArrowheads="1"/>
            </p:cNvSpPr>
            <p:nvPr/>
          </p:nvSpPr>
          <p:spPr bwMode="auto">
            <a:xfrm>
              <a:off x="4355" y="2474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w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5" name="Rectangle 10"/>
            <p:cNvSpPr>
              <a:spLocks noChangeArrowheads="1"/>
            </p:cNvSpPr>
            <p:nvPr/>
          </p:nvSpPr>
          <p:spPr bwMode="auto">
            <a:xfrm>
              <a:off x="3696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x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6" name="Rectangle 11"/>
            <p:cNvSpPr>
              <a:spLocks noChangeArrowheads="1"/>
            </p:cNvSpPr>
            <p:nvPr/>
          </p:nvSpPr>
          <p:spPr bwMode="auto">
            <a:xfrm>
              <a:off x="4025" y="2803"/>
              <a:ext cx="330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y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7037" name="Rectangle 12"/>
            <p:cNvSpPr>
              <a:spLocks noChangeArrowheads="1"/>
            </p:cNvSpPr>
            <p:nvPr/>
          </p:nvSpPr>
          <p:spPr bwMode="auto">
            <a:xfrm>
              <a:off x="4355" y="2803"/>
              <a:ext cx="329" cy="329"/>
            </a:xfrm>
            <a:prstGeom prst="rect">
              <a:avLst/>
            </a:prstGeom>
            <a:solidFill>
              <a:srgbClr val="99CCFF">
                <a:alpha val="18823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z</a:t>
              </a:r>
              <a:endParaRPr lang="en-US" sz="2400" i="1">
                <a:ea typeface="ＭＳ Ｐゴシック" pitchFamily="34" charset="-128"/>
              </a:endParaRPr>
            </a:p>
          </p:txBody>
        </p:sp>
      </p:grpSp>
      <p:grpSp>
        <p:nvGrpSpPr>
          <p:cNvPr id="116741" name="Group 13"/>
          <p:cNvGrpSpPr>
            <a:grpSpLocks/>
          </p:cNvGrpSpPr>
          <p:nvPr/>
        </p:nvGrpSpPr>
        <p:grpSpPr bwMode="auto">
          <a:xfrm>
            <a:off x="676275" y="1981200"/>
            <a:ext cx="3625850" cy="3384550"/>
            <a:chOff x="330" y="1023"/>
            <a:chExt cx="2284" cy="2132"/>
          </a:xfrm>
        </p:grpSpPr>
        <p:sp>
          <p:nvSpPr>
            <p:cNvPr id="116789" name="Rectangle 14"/>
            <p:cNvSpPr>
              <a:spLocks noChangeArrowheads="1"/>
            </p:cNvSpPr>
            <p:nvPr/>
          </p:nvSpPr>
          <p:spPr bwMode="auto">
            <a:xfrm>
              <a:off x="33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0" name="Rectangle 15"/>
            <p:cNvSpPr>
              <a:spLocks noChangeArrowheads="1"/>
            </p:cNvSpPr>
            <p:nvPr/>
          </p:nvSpPr>
          <p:spPr bwMode="auto">
            <a:xfrm>
              <a:off x="474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1" name="Rectangle 16"/>
            <p:cNvSpPr>
              <a:spLocks noChangeArrowheads="1"/>
            </p:cNvSpPr>
            <p:nvPr/>
          </p:nvSpPr>
          <p:spPr bwMode="auto">
            <a:xfrm>
              <a:off x="618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2" name="Rectangle 17"/>
            <p:cNvSpPr>
              <a:spLocks noChangeArrowheads="1"/>
            </p:cNvSpPr>
            <p:nvPr/>
          </p:nvSpPr>
          <p:spPr bwMode="auto">
            <a:xfrm>
              <a:off x="762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3" name="Rectangle 18"/>
            <p:cNvSpPr>
              <a:spLocks noChangeArrowheads="1"/>
            </p:cNvSpPr>
            <p:nvPr/>
          </p:nvSpPr>
          <p:spPr bwMode="auto">
            <a:xfrm>
              <a:off x="90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4" name="Rectangle 19"/>
            <p:cNvSpPr>
              <a:spLocks noChangeArrowheads="1"/>
            </p:cNvSpPr>
            <p:nvPr/>
          </p:nvSpPr>
          <p:spPr bwMode="auto">
            <a:xfrm>
              <a:off x="104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5" name="Rectangle 20"/>
            <p:cNvSpPr>
              <a:spLocks noChangeArrowheads="1"/>
            </p:cNvSpPr>
            <p:nvPr/>
          </p:nvSpPr>
          <p:spPr bwMode="auto">
            <a:xfrm>
              <a:off x="118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6" name="Rectangle 21"/>
            <p:cNvSpPr>
              <a:spLocks noChangeArrowheads="1"/>
            </p:cNvSpPr>
            <p:nvPr/>
          </p:nvSpPr>
          <p:spPr bwMode="auto">
            <a:xfrm>
              <a:off x="133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7" name="Rectangle 22"/>
            <p:cNvSpPr>
              <a:spLocks noChangeArrowheads="1"/>
            </p:cNvSpPr>
            <p:nvPr/>
          </p:nvSpPr>
          <p:spPr bwMode="auto">
            <a:xfrm>
              <a:off x="147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8" name="Rectangle 23"/>
            <p:cNvSpPr>
              <a:spLocks noChangeArrowheads="1"/>
            </p:cNvSpPr>
            <p:nvPr/>
          </p:nvSpPr>
          <p:spPr bwMode="auto">
            <a:xfrm>
              <a:off x="1616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99" name="Rectangle 24"/>
            <p:cNvSpPr>
              <a:spLocks noChangeArrowheads="1"/>
            </p:cNvSpPr>
            <p:nvPr/>
          </p:nvSpPr>
          <p:spPr bwMode="auto">
            <a:xfrm>
              <a:off x="33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0" name="Rectangle 25"/>
            <p:cNvSpPr>
              <a:spLocks noChangeArrowheads="1"/>
            </p:cNvSpPr>
            <p:nvPr/>
          </p:nvSpPr>
          <p:spPr bwMode="auto">
            <a:xfrm>
              <a:off x="474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1" name="Rectangle 26"/>
            <p:cNvSpPr>
              <a:spLocks noChangeArrowheads="1"/>
            </p:cNvSpPr>
            <p:nvPr/>
          </p:nvSpPr>
          <p:spPr bwMode="auto">
            <a:xfrm>
              <a:off x="618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2" name="Rectangle 27"/>
            <p:cNvSpPr>
              <a:spLocks noChangeArrowheads="1"/>
            </p:cNvSpPr>
            <p:nvPr/>
          </p:nvSpPr>
          <p:spPr bwMode="auto">
            <a:xfrm>
              <a:off x="762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3" name="Rectangle 28"/>
            <p:cNvSpPr>
              <a:spLocks noChangeArrowheads="1"/>
            </p:cNvSpPr>
            <p:nvPr/>
          </p:nvSpPr>
          <p:spPr bwMode="auto">
            <a:xfrm>
              <a:off x="90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4" name="Rectangle 29"/>
            <p:cNvSpPr>
              <a:spLocks noChangeArrowheads="1"/>
            </p:cNvSpPr>
            <p:nvPr/>
          </p:nvSpPr>
          <p:spPr bwMode="auto">
            <a:xfrm>
              <a:off x="104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5" name="Rectangle 30"/>
            <p:cNvSpPr>
              <a:spLocks noChangeArrowheads="1"/>
            </p:cNvSpPr>
            <p:nvPr/>
          </p:nvSpPr>
          <p:spPr bwMode="auto">
            <a:xfrm>
              <a:off x="118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6" name="Rectangle 31"/>
            <p:cNvSpPr>
              <a:spLocks noChangeArrowheads="1"/>
            </p:cNvSpPr>
            <p:nvPr/>
          </p:nvSpPr>
          <p:spPr bwMode="auto">
            <a:xfrm>
              <a:off x="133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7" name="Rectangle 32"/>
            <p:cNvSpPr>
              <a:spLocks noChangeArrowheads="1"/>
            </p:cNvSpPr>
            <p:nvPr/>
          </p:nvSpPr>
          <p:spPr bwMode="auto">
            <a:xfrm>
              <a:off x="147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8" name="Rectangle 33"/>
            <p:cNvSpPr>
              <a:spLocks noChangeArrowheads="1"/>
            </p:cNvSpPr>
            <p:nvPr/>
          </p:nvSpPr>
          <p:spPr bwMode="auto">
            <a:xfrm>
              <a:off x="1616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09" name="Rectangle 34"/>
            <p:cNvSpPr>
              <a:spLocks noChangeArrowheads="1"/>
            </p:cNvSpPr>
            <p:nvPr/>
          </p:nvSpPr>
          <p:spPr bwMode="auto">
            <a:xfrm>
              <a:off x="33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0" name="Rectangle 35"/>
            <p:cNvSpPr>
              <a:spLocks noChangeArrowheads="1"/>
            </p:cNvSpPr>
            <p:nvPr/>
          </p:nvSpPr>
          <p:spPr bwMode="auto">
            <a:xfrm>
              <a:off x="474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1" name="Rectangle 36"/>
            <p:cNvSpPr>
              <a:spLocks noChangeArrowheads="1"/>
            </p:cNvSpPr>
            <p:nvPr/>
          </p:nvSpPr>
          <p:spPr bwMode="auto">
            <a:xfrm>
              <a:off x="618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2" name="Rectangle 37"/>
            <p:cNvSpPr>
              <a:spLocks noChangeArrowheads="1"/>
            </p:cNvSpPr>
            <p:nvPr/>
          </p:nvSpPr>
          <p:spPr bwMode="auto">
            <a:xfrm>
              <a:off x="762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3" name="Rectangle 38"/>
            <p:cNvSpPr>
              <a:spLocks noChangeArrowheads="1"/>
            </p:cNvSpPr>
            <p:nvPr/>
          </p:nvSpPr>
          <p:spPr bwMode="auto">
            <a:xfrm>
              <a:off x="90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4" name="Rectangle 39"/>
            <p:cNvSpPr>
              <a:spLocks noChangeArrowheads="1"/>
            </p:cNvSpPr>
            <p:nvPr/>
          </p:nvSpPr>
          <p:spPr bwMode="auto">
            <a:xfrm>
              <a:off x="104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5" name="Rectangle 40"/>
            <p:cNvSpPr>
              <a:spLocks noChangeArrowheads="1"/>
            </p:cNvSpPr>
            <p:nvPr/>
          </p:nvSpPr>
          <p:spPr bwMode="auto">
            <a:xfrm>
              <a:off x="118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6" name="Rectangle 41"/>
            <p:cNvSpPr>
              <a:spLocks noChangeArrowheads="1"/>
            </p:cNvSpPr>
            <p:nvPr/>
          </p:nvSpPr>
          <p:spPr bwMode="auto">
            <a:xfrm>
              <a:off x="133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7" name="Rectangle 42"/>
            <p:cNvSpPr>
              <a:spLocks noChangeArrowheads="1"/>
            </p:cNvSpPr>
            <p:nvPr/>
          </p:nvSpPr>
          <p:spPr bwMode="auto">
            <a:xfrm>
              <a:off x="147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8" name="Rectangle 43"/>
            <p:cNvSpPr>
              <a:spLocks noChangeArrowheads="1"/>
            </p:cNvSpPr>
            <p:nvPr/>
          </p:nvSpPr>
          <p:spPr bwMode="auto">
            <a:xfrm>
              <a:off x="1616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19" name="Rectangle 44"/>
            <p:cNvSpPr>
              <a:spLocks noChangeArrowheads="1"/>
            </p:cNvSpPr>
            <p:nvPr/>
          </p:nvSpPr>
          <p:spPr bwMode="auto">
            <a:xfrm>
              <a:off x="33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0" name="Rectangle 45"/>
            <p:cNvSpPr>
              <a:spLocks noChangeArrowheads="1"/>
            </p:cNvSpPr>
            <p:nvPr/>
          </p:nvSpPr>
          <p:spPr bwMode="auto">
            <a:xfrm>
              <a:off x="474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1" name="Rectangle 46"/>
            <p:cNvSpPr>
              <a:spLocks noChangeArrowheads="1"/>
            </p:cNvSpPr>
            <p:nvPr/>
          </p:nvSpPr>
          <p:spPr bwMode="auto">
            <a:xfrm>
              <a:off x="618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2" name="Rectangle 47"/>
            <p:cNvSpPr>
              <a:spLocks noChangeArrowheads="1"/>
            </p:cNvSpPr>
            <p:nvPr/>
          </p:nvSpPr>
          <p:spPr bwMode="auto">
            <a:xfrm>
              <a:off x="762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3" name="Rectangle 48"/>
            <p:cNvSpPr>
              <a:spLocks noChangeArrowheads="1"/>
            </p:cNvSpPr>
            <p:nvPr/>
          </p:nvSpPr>
          <p:spPr bwMode="auto">
            <a:xfrm>
              <a:off x="90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4" name="Rectangle 49"/>
            <p:cNvSpPr>
              <a:spLocks noChangeArrowheads="1"/>
            </p:cNvSpPr>
            <p:nvPr/>
          </p:nvSpPr>
          <p:spPr bwMode="auto">
            <a:xfrm>
              <a:off x="104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5" name="Rectangle 50"/>
            <p:cNvSpPr>
              <a:spLocks noChangeArrowheads="1"/>
            </p:cNvSpPr>
            <p:nvPr/>
          </p:nvSpPr>
          <p:spPr bwMode="auto">
            <a:xfrm>
              <a:off x="118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6" name="Rectangle 51"/>
            <p:cNvSpPr>
              <a:spLocks noChangeArrowheads="1"/>
            </p:cNvSpPr>
            <p:nvPr/>
          </p:nvSpPr>
          <p:spPr bwMode="auto">
            <a:xfrm>
              <a:off x="133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7" name="Rectangle 52"/>
            <p:cNvSpPr>
              <a:spLocks noChangeArrowheads="1"/>
            </p:cNvSpPr>
            <p:nvPr/>
          </p:nvSpPr>
          <p:spPr bwMode="auto">
            <a:xfrm>
              <a:off x="147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8" name="Rectangle 53"/>
            <p:cNvSpPr>
              <a:spLocks noChangeArrowheads="1"/>
            </p:cNvSpPr>
            <p:nvPr/>
          </p:nvSpPr>
          <p:spPr bwMode="auto">
            <a:xfrm>
              <a:off x="1616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29" name="Rectangle 54"/>
            <p:cNvSpPr>
              <a:spLocks noChangeArrowheads="1"/>
            </p:cNvSpPr>
            <p:nvPr/>
          </p:nvSpPr>
          <p:spPr bwMode="auto">
            <a:xfrm>
              <a:off x="33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0" name="Rectangle 55"/>
            <p:cNvSpPr>
              <a:spLocks noChangeArrowheads="1"/>
            </p:cNvSpPr>
            <p:nvPr/>
          </p:nvSpPr>
          <p:spPr bwMode="auto">
            <a:xfrm>
              <a:off x="474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1" name="Rectangle 56"/>
            <p:cNvSpPr>
              <a:spLocks noChangeArrowheads="1"/>
            </p:cNvSpPr>
            <p:nvPr/>
          </p:nvSpPr>
          <p:spPr bwMode="auto">
            <a:xfrm>
              <a:off x="618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2" name="Rectangle 57"/>
            <p:cNvSpPr>
              <a:spLocks noChangeArrowheads="1"/>
            </p:cNvSpPr>
            <p:nvPr/>
          </p:nvSpPr>
          <p:spPr bwMode="auto">
            <a:xfrm>
              <a:off x="762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3" name="Rectangle 58"/>
            <p:cNvSpPr>
              <a:spLocks noChangeArrowheads="1"/>
            </p:cNvSpPr>
            <p:nvPr/>
          </p:nvSpPr>
          <p:spPr bwMode="auto">
            <a:xfrm>
              <a:off x="90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4" name="Rectangle 59"/>
            <p:cNvSpPr>
              <a:spLocks noChangeArrowheads="1"/>
            </p:cNvSpPr>
            <p:nvPr/>
          </p:nvSpPr>
          <p:spPr bwMode="auto">
            <a:xfrm>
              <a:off x="104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5" name="Rectangle 60"/>
            <p:cNvSpPr>
              <a:spLocks noChangeArrowheads="1"/>
            </p:cNvSpPr>
            <p:nvPr/>
          </p:nvSpPr>
          <p:spPr bwMode="auto">
            <a:xfrm>
              <a:off x="118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6" name="Rectangle 61"/>
            <p:cNvSpPr>
              <a:spLocks noChangeArrowheads="1"/>
            </p:cNvSpPr>
            <p:nvPr/>
          </p:nvSpPr>
          <p:spPr bwMode="auto">
            <a:xfrm>
              <a:off x="133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7" name="Rectangle 62"/>
            <p:cNvSpPr>
              <a:spLocks noChangeArrowheads="1"/>
            </p:cNvSpPr>
            <p:nvPr/>
          </p:nvSpPr>
          <p:spPr bwMode="auto">
            <a:xfrm>
              <a:off x="147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8" name="Rectangle 63"/>
            <p:cNvSpPr>
              <a:spLocks noChangeArrowheads="1"/>
            </p:cNvSpPr>
            <p:nvPr/>
          </p:nvSpPr>
          <p:spPr bwMode="auto">
            <a:xfrm>
              <a:off x="1616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39" name="Rectangle 64"/>
            <p:cNvSpPr>
              <a:spLocks noChangeArrowheads="1"/>
            </p:cNvSpPr>
            <p:nvPr/>
          </p:nvSpPr>
          <p:spPr bwMode="auto">
            <a:xfrm>
              <a:off x="33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0" name="Rectangle 65"/>
            <p:cNvSpPr>
              <a:spLocks noChangeArrowheads="1"/>
            </p:cNvSpPr>
            <p:nvPr/>
          </p:nvSpPr>
          <p:spPr bwMode="auto">
            <a:xfrm>
              <a:off x="474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1" name="Rectangle 66"/>
            <p:cNvSpPr>
              <a:spLocks noChangeArrowheads="1"/>
            </p:cNvSpPr>
            <p:nvPr/>
          </p:nvSpPr>
          <p:spPr bwMode="auto">
            <a:xfrm>
              <a:off x="618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2" name="Rectangle 67"/>
            <p:cNvSpPr>
              <a:spLocks noChangeArrowheads="1"/>
            </p:cNvSpPr>
            <p:nvPr/>
          </p:nvSpPr>
          <p:spPr bwMode="auto">
            <a:xfrm>
              <a:off x="762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3" name="Rectangle 68"/>
            <p:cNvSpPr>
              <a:spLocks noChangeArrowheads="1"/>
            </p:cNvSpPr>
            <p:nvPr/>
          </p:nvSpPr>
          <p:spPr bwMode="auto">
            <a:xfrm>
              <a:off x="90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4" name="Rectangle 69"/>
            <p:cNvSpPr>
              <a:spLocks noChangeArrowheads="1"/>
            </p:cNvSpPr>
            <p:nvPr/>
          </p:nvSpPr>
          <p:spPr bwMode="auto">
            <a:xfrm>
              <a:off x="104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5" name="Rectangle 70"/>
            <p:cNvSpPr>
              <a:spLocks noChangeArrowheads="1"/>
            </p:cNvSpPr>
            <p:nvPr/>
          </p:nvSpPr>
          <p:spPr bwMode="auto">
            <a:xfrm>
              <a:off x="118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6" name="Rectangle 71"/>
            <p:cNvSpPr>
              <a:spLocks noChangeArrowheads="1"/>
            </p:cNvSpPr>
            <p:nvPr/>
          </p:nvSpPr>
          <p:spPr bwMode="auto">
            <a:xfrm>
              <a:off x="133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7" name="Rectangle 72"/>
            <p:cNvSpPr>
              <a:spLocks noChangeArrowheads="1"/>
            </p:cNvSpPr>
            <p:nvPr/>
          </p:nvSpPr>
          <p:spPr bwMode="auto">
            <a:xfrm>
              <a:off x="147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8" name="Rectangle 73"/>
            <p:cNvSpPr>
              <a:spLocks noChangeArrowheads="1"/>
            </p:cNvSpPr>
            <p:nvPr/>
          </p:nvSpPr>
          <p:spPr bwMode="auto">
            <a:xfrm>
              <a:off x="1616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49" name="Rectangle 74"/>
            <p:cNvSpPr>
              <a:spLocks noChangeArrowheads="1"/>
            </p:cNvSpPr>
            <p:nvPr/>
          </p:nvSpPr>
          <p:spPr bwMode="auto">
            <a:xfrm>
              <a:off x="33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0" name="Rectangle 75"/>
            <p:cNvSpPr>
              <a:spLocks noChangeArrowheads="1"/>
            </p:cNvSpPr>
            <p:nvPr/>
          </p:nvSpPr>
          <p:spPr bwMode="auto">
            <a:xfrm>
              <a:off x="474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1" name="Rectangle 76"/>
            <p:cNvSpPr>
              <a:spLocks noChangeArrowheads="1"/>
            </p:cNvSpPr>
            <p:nvPr/>
          </p:nvSpPr>
          <p:spPr bwMode="auto">
            <a:xfrm>
              <a:off x="618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2" name="Rectangle 77"/>
            <p:cNvSpPr>
              <a:spLocks noChangeArrowheads="1"/>
            </p:cNvSpPr>
            <p:nvPr/>
          </p:nvSpPr>
          <p:spPr bwMode="auto">
            <a:xfrm>
              <a:off x="762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3" name="Rectangle 78"/>
            <p:cNvSpPr>
              <a:spLocks noChangeArrowheads="1"/>
            </p:cNvSpPr>
            <p:nvPr/>
          </p:nvSpPr>
          <p:spPr bwMode="auto">
            <a:xfrm>
              <a:off x="90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4" name="Rectangle 79"/>
            <p:cNvSpPr>
              <a:spLocks noChangeArrowheads="1"/>
            </p:cNvSpPr>
            <p:nvPr/>
          </p:nvSpPr>
          <p:spPr bwMode="auto">
            <a:xfrm>
              <a:off x="104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5" name="Rectangle 80"/>
            <p:cNvSpPr>
              <a:spLocks noChangeArrowheads="1"/>
            </p:cNvSpPr>
            <p:nvPr/>
          </p:nvSpPr>
          <p:spPr bwMode="auto">
            <a:xfrm>
              <a:off x="118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6" name="Rectangle 81"/>
            <p:cNvSpPr>
              <a:spLocks noChangeArrowheads="1"/>
            </p:cNvSpPr>
            <p:nvPr/>
          </p:nvSpPr>
          <p:spPr bwMode="auto">
            <a:xfrm>
              <a:off x="133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7" name="Rectangle 82"/>
            <p:cNvSpPr>
              <a:spLocks noChangeArrowheads="1"/>
            </p:cNvSpPr>
            <p:nvPr/>
          </p:nvSpPr>
          <p:spPr bwMode="auto">
            <a:xfrm>
              <a:off x="147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8" name="Rectangle 83"/>
            <p:cNvSpPr>
              <a:spLocks noChangeArrowheads="1"/>
            </p:cNvSpPr>
            <p:nvPr/>
          </p:nvSpPr>
          <p:spPr bwMode="auto">
            <a:xfrm>
              <a:off x="1616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59" name="Rectangle 84"/>
            <p:cNvSpPr>
              <a:spLocks noChangeArrowheads="1"/>
            </p:cNvSpPr>
            <p:nvPr/>
          </p:nvSpPr>
          <p:spPr bwMode="auto">
            <a:xfrm>
              <a:off x="33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0" name="Rectangle 85"/>
            <p:cNvSpPr>
              <a:spLocks noChangeArrowheads="1"/>
            </p:cNvSpPr>
            <p:nvPr/>
          </p:nvSpPr>
          <p:spPr bwMode="auto">
            <a:xfrm>
              <a:off x="474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1" name="Rectangle 86"/>
            <p:cNvSpPr>
              <a:spLocks noChangeArrowheads="1"/>
            </p:cNvSpPr>
            <p:nvPr/>
          </p:nvSpPr>
          <p:spPr bwMode="auto">
            <a:xfrm>
              <a:off x="618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2" name="Rectangle 87"/>
            <p:cNvSpPr>
              <a:spLocks noChangeArrowheads="1"/>
            </p:cNvSpPr>
            <p:nvPr/>
          </p:nvSpPr>
          <p:spPr bwMode="auto">
            <a:xfrm>
              <a:off x="762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3" name="Rectangle 88"/>
            <p:cNvSpPr>
              <a:spLocks noChangeArrowheads="1"/>
            </p:cNvSpPr>
            <p:nvPr/>
          </p:nvSpPr>
          <p:spPr bwMode="auto">
            <a:xfrm>
              <a:off x="90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4" name="Rectangle 89"/>
            <p:cNvSpPr>
              <a:spLocks noChangeArrowheads="1"/>
            </p:cNvSpPr>
            <p:nvPr/>
          </p:nvSpPr>
          <p:spPr bwMode="auto">
            <a:xfrm>
              <a:off x="104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5" name="Rectangle 90"/>
            <p:cNvSpPr>
              <a:spLocks noChangeArrowheads="1"/>
            </p:cNvSpPr>
            <p:nvPr/>
          </p:nvSpPr>
          <p:spPr bwMode="auto">
            <a:xfrm>
              <a:off x="118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6" name="Rectangle 91"/>
            <p:cNvSpPr>
              <a:spLocks noChangeArrowheads="1"/>
            </p:cNvSpPr>
            <p:nvPr/>
          </p:nvSpPr>
          <p:spPr bwMode="auto">
            <a:xfrm>
              <a:off x="133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7" name="Rectangle 92"/>
            <p:cNvSpPr>
              <a:spLocks noChangeArrowheads="1"/>
            </p:cNvSpPr>
            <p:nvPr/>
          </p:nvSpPr>
          <p:spPr bwMode="auto">
            <a:xfrm>
              <a:off x="147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8" name="Rectangle 93"/>
            <p:cNvSpPr>
              <a:spLocks noChangeArrowheads="1"/>
            </p:cNvSpPr>
            <p:nvPr/>
          </p:nvSpPr>
          <p:spPr bwMode="auto">
            <a:xfrm>
              <a:off x="1616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69" name="Rectangle 94"/>
            <p:cNvSpPr>
              <a:spLocks noChangeArrowheads="1"/>
            </p:cNvSpPr>
            <p:nvPr/>
          </p:nvSpPr>
          <p:spPr bwMode="auto">
            <a:xfrm>
              <a:off x="33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0" name="Rectangle 95"/>
            <p:cNvSpPr>
              <a:spLocks noChangeArrowheads="1"/>
            </p:cNvSpPr>
            <p:nvPr/>
          </p:nvSpPr>
          <p:spPr bwMode="auto">
            <a:xfrm>
              <a:off x="474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1" name="Rectangle 96"/>
            <p:cNvSpPr>
              <a:spLocks noChangeArrowheads="1"/>
            </p:cNvSpPr>
            <p:nvPr/>
          </p:nvSpPr>
          <p:spPr bwMode="auto">
            <a:xfrm>
              <a:off x="618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2" name="Rectangle 97"/>
            <p:cNvSpPr>
              <a:spLocks noChangeArrowheads="1"/>
            </p:cNvSpPr>
            <p:nvPr/>
          </p:nvSpPr>
          <p:spPr bwMode="auto">
            <a:xfrm>
              <a:off x="762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3" name="Rectangle 98"/>
            <p:cNvSpPr>
              <a:spLocks noChangeArrowheads="1"/>
            </p:cNvSpPr>
            <p:nvPr/>
          </p:nvSpPr>
          <p:spPr bwMode="auto">
            <a:xfrm>
              <a:off x="90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4" name="Rectangle 99"/>
            <p:cNvSpPr>
              <a:spLocks noChangeArrowheads="1"/>
            </p:cNvSpPr>
            <p:nvPr/>
          </p:nvSpPr>
          <p:spPr bwMode="auto">
            <a:xfrm>
              <a:off x="104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5" name="Rectangle 100"/>
            <p:cNvSpPr>
              <a:spLocks noChangeArrowheads="1"/>
            </p:cNvSpPr>
            <p:nvPr/>
          </p:nvSpPr>
          <p:spPr bwMode="auto">
            <a:xfrm>
              <a:off x="118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6" name="Rectangle 101"/>
            <p:cNvSpPr>
              <a:spLocks noChangeArrowheads="1"/>
            </p:cNvSpPr>
            <p:nvPr/>
          </p:nvSpPr>
          <p:spPr bwMode="auto">
            <a:xfrm>
              <a:off x="133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7" name="Rectangle 102"/>
            <p:cNvSpPr>
              <a:spLocks noChangeArrowheads="1"/>
            </p:cNvSpPr>
            <p:nvPr/>
          </p:nvSpPr>
          <p:spPr bwMode="auto">
            <a:xfrm>
              <a:off x="147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8" name="Rectangle 103"/>
            <p:cNvSpPr>
              <a:spLocks noChangeArrowheads="1"/>
            </p:cNvSpPr>
            <p:nvPr/>
          </p:nvSpPr>
          <p:spPr bwMode="auto">
            <a:xfrm>
              <a:off x="1616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79" name="Rectangle 104"/>
            <p:cNvSpPr>
              <a:spLocks noChangeArrowheads="1"/>
            </p:cNvSpPr>
            <p:nvPr/>
          </p:nvSpPr>
          <p:spPr bwMode="auto">
            <a:xfrm>
              <a:off x="33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0" name="Rectangle 105"/>
            <p:cNvSpPr>
              <a:spLocks noChangeArrowheads="1"/>
            </p:cNvSpPr>
            <p:nvPr/>
          </p:nvSpPr>
          <p:spPr bwMode="auto">
            <a:xfrm>
              <a:off x="474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1" name="Rectangle 106"/>
            <p:cNvSpPr>
              <a:spLocks noChangeArrowheads="1"/>
            </p:cNvSpPr>
            <p:nvPr/>
          </p:nvSpPr>
          <p:spPr bwMode="auto">
            <a:xfrm>
              <a:off x="618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2" name="Rectangle 107"/>
            <p:cNvSpPr>
              <a:spLocks noChangeArrowheads="1"/>
            </p:cNvSpPr>
            <p:nvPr/>
          </p:nvSpPr>
          <p:spPr bwMode="auto">
            <a:xfrm>
              <a:off x="762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3" name="Rectangle 108"/>
            <p:cNvSpPr>
              <a:spLocks noChangeArrowheads="1"/>
            </p:cNvSpPr>
            <p:nvPr/>
          </p:nvSpPr>
          <p:spPr bwMode="auto">
            <a:xfrm>
              <a:off x="90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4" name="Rectangle 109"/>
            <p:cNvSpPr>
              <a:spLocks noChangeArrowheads="1"/>
            </p:cNvSpPr>
            <p:nvPr/>
          </p:nvSpPr>
          <p:spPr bwMode="auto">
            <a:xfrm>
              <a:off x="104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5" name="Rectangle 110"/>
            <p:cNvSpPr>
              <a:spLocks noChangeArrowheads="1"/>
            </p:cNvSpPr>
            <p:nvPr/>
          </p:nvSpPr>
          <p:spPr bwMode="auto">
            <a:xfrm>
              <a:off x="118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6" name="Rectangle 111"/>
            <p:cNvSpPr>
              <a:spLocks noChangeArrowheads="1"/>
            </p:cNvSpPr>
            <p:nvPr/>
          </p:nvSpPr>
          <p:spPr bwMode="auto">
            <a:xfrm>
              <a:off x="133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7" name="Rectangle 112"/>
            <p:cNvSpPr>
              <a:spLocks noChangeArrowheads="1"/>
            </p:cNvSpPr>
            <p:nvPr/>
          </p:nvSpPr>
          <p:spPr bwMode="auto">
            <a:xfrm>
              <a:off x="147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8" name="Rectangle 113"/>
            <p:cNvSpPr>
              <a:spLocks noChangeArrowheads="1"/>
            </p:cNvSpPr>
            <p:nvPr/>
          </p:nvSpPr>
          <p:spPr bwMode="auto">
            <a:xfrm>
              <a:off x="1616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89" name="Rectangle 114"/>
            <p:cNvSpPr>
              <a:spLocks noChangeArrowheads="1"/>
            </p:cNvSpPr>
            <p:nvPr/>
          </p:nvSpPr>
          <p:spPr bwMode="auto">
            <a:xfrm>
              <a:off x="1755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0" name="Rectangle 115"/>
            <p:cNvSpPr>
              <a:spLocks noChangeArrowheads="1"/>
            </p:cNvSpPr>
            <p:nvPr/>
          </p:nvSpPr>
          <p:spPr bwMode="auto">
            <a:xfrm>
              <a:off x="1899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1" name="Rectangle 116"/>
            <p:cNvSpPr>
              <a:spLocks noChangeArrowheads="1"/>
            </p:cNvSpPr>
            <p:nvPr/>
          </p:nvSpPr>
          <p:spPr bwMode="auto">
            <a:xfrm>
              <a:off x="2043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2" name="Rectangle 117"/>
            <p:cNvSpPr>
              <a:spLocks noChangeArrowheads="1"/>
            </p:cNvSpPr>
            <p:nvPr/>
          </p:nvSpPr>
          <p:spPr bwMode="auto">
            <a:xfrm>
              <a:off x="2187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3" name="Rectangle 118"/>
            <p:cNvSpPr>
              <a:spLocks noChangeArrowheads="1"/>
            </p:cNvSpPr>
            <p:nvPr/>
          </p:nvSpPr>
          <p:spPr bwMode="auto">
            <a:xfrm>
              <a:off x="2331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4" name="Rectangle 119"/>
            <p:cNvSpPr>
              <a:spLocks noChangeArrowheads="1"/>
            </p:cNvSpPr>
            <p:nvPr/>
          </p:nvSpPr>
          <p:spPr bwMode="auto">
            <a:xfrm>
              <a:off x="2470" y="1023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5" name="Rectangle 120"/>
            <p:cNvSpPr>
              <a:spLocks noChangeArrowheads="1"/>
            </p:cNvSpPr>
            <p:nvPr/>
          </p:nvSpPr>
          <p:spPr bwMode="auto">
            <a:xfrm>
              <a:off x="1755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6" name="Rectangle 121"/>
            <p:cNvSpPr>
              <a:spLocks noChangeArrowheads="1"/>
            </p:cNvSpPr>
            <p:nvPr/>
          </p:nvSpPr>
          <p:spPr bwMode="auto">
            <a:xfrm>
              <a:off x="1899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7" name="Rectangle 122"/>
            <p:cNvSpPr>
              <a:spLocks noChangeArrowheads="1"/>
            </p:cNvSpPr>
            <p:nvPr/>
          </p:nvSpPr>
          <p:spPr bwMode="auto">
            <a:xfrm>
              <a:off x="2043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8" name="Rectangle 123"/>
            <p:cNvSpPr>
              <a:spLocks noChangeArrowheads="1"/>
            </p:cNvSpPr>
            <p:nvPr/>
          </p:nvSpPr>
          <p:spPr bwMode="auto">
            <a:xfrm>
              <a:off x="2187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899" name="Rectangle 124"/>
            <p:cNvSpPr>
              <a:spLocks noChangeArrowheads="1"/>
            </p:cNvSpPr>
            <p:nvPr/>
          </p:nvSpPr>
          <p:spPr bwMode="auto">
            <a:xfrm>
              <a:off x="2331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0" name="Rectangle 125"/>
            <p:cNvSpPr>
              <a:spLocks noChangeArrowheads="1"/>
            </p:cNvSpPr>
            <p:nvPr/>
          </p:nvSpPr>
          <p:spPr bwMode="auto">
            <a:xfrm>
              <a:off x="2470" y="1165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1" name="Rectangle 126"/>
            <p:cNvSpPr>
              <a:spLocks noChangeArrowheads="1"/>
            </p:cNvSpPr>
            <p:nvPr/>
          </p:nvSpPr>
          <p:spPr bwMode="auto">
            <a:xfrm>
              <a:off x="1755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2" name="Rectangle 127"/>
            <p:cNvSpPr>
              <a:spLocks noChangeArrowheads="1"/>
            </p:cNvSpPr>
            <p:nvPr/>
          </p:nvSpPr>
          <p:spPr bwMode="auto">
            <a:xfrm>
              <a:off x="1899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3" name="Rectangle 128"/>
            <p:cNvSpPr>
              <a:spLocks noChangeArrowheads="1"/>
            </p:cNvSpPr>
            <p:nvPr/>
          </p:nvSpPr>
          <p:spPr bwMode="auto">
            <a:xfrm>
              <a:off x="2043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4" name="Rectangle 129"/>
            <p:cNvSpPr>
              <a:spLocks noChangeArrowheads="1"/>
            </p:cNvSpPr>
            <p:nvPr/>
          </p:nvSpPr>
          <p:spPr bwMode="auto">
            <a:xfrm>
              <a:off x="2187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5" name="Rectangle 130"/>
            <p:cNvSpPr>
              <a:spLocks noChangeArrowheads="1"/>
            </p:cNvSpPr>
            <p:nvPr/>
          </p:nvSpPr>
          <p:spPr bwMode="auto">
            <a:xfrm>
              <a:off x="2331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6" name="Rectangle 131"/>
            <p:cNvSpPr>
              <a:spLocks noChangeArrowheads="1"/>
            </p:cNvSpPr>
            <p:nvPr/>
          </p:nvSpPr>
          <p:spPr bwMode="auto">
            <a:xfrm>
              <a:off x="2470" y="1309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7" name="Rectangle 132"/>
            <p:cNvSpPr>
              <a:spLocks noChangeArrowheads="1"/>
            </p:cNvSpPr>
            <p:nvPr/>
          </p:nvSpPr>
          <p:spPr bwMode="auto">
            <a:xfrm>
              <a:off x="1755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8" name="Rectangle 133"/>
            <p:cNvSpPr>
              <a:spLocks noChangeArrowheads="1"/>
            </p:cNvSpPr>
            <p:nvPr/>
          </p:nvSpPr>
          <p:spPr bwMode="auto">
            <a:xfrm>
              <a:off x="1899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09" name="Rectangle 134"/>
            <p:cNvSpPr>
              <a:spLocks noChangeArrowheads="1"/>
            </p:cNvSpPr>
            <p:nvPr/>
          </p:nvSpPr>
          <p:spPr bwMode="auto">
            <a:xfrm>
              <a:off x="2043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0" name="Rectangle 135"/>
            <p:cNvSpPr>
              <a:spLocks noChangeArrowheads="1"/>
            </p:cNvSpPr>
            <p:nvPr/>
          </p:nvSpPr>
          <p:spPr bwMode="auto">
            <a:xfrm>
              <a:off x="2187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1" name="Rectangle 136"/>
            <p:cNvSpPr>
              <a:spLocks noChangeArrowheads="1"/>
            </p:cNvSpPr>
            <p:nvPr/>
          </p:nvSpPr>
          <p:spPr bwMode="auto">
            <a:xfrm>
              <a:off x="2331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2" name="Rectangle 137"/>
            <p:cNvSpPr>
              <a:spLocks noChangeArrowheads="1"/>
            </p:cNvSpPr>
            <p:nvPr/>
          </p:nvSpPr>
          <p:spPr bwMode="auto">
            <a:xfrm>
              <a:off x="2470" y="145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3" name="Rectangle 138"/>
            <p:cNvSpPr>
              <a:spLocks noChangeArrowheads="1"/>
            </p:cNvSpPr>
            <p:nvPr/>
          </p:nvSpPr>
          <p:spPr bwMode="auto">
            <a:xfrm>
              <a:off x="1755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4" name="Rectangle 139"/>
            <p:cNvSpPr>
              <a:spLocks noChangeArrowheads="1"/>
            </p:cNvSpPr>
            <p:nvPr/>
          </p:nvSpPr>
          <p:spPr bwMode="auto">
            <a:xfrm>
              <a:off x="1899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5" name="Rectangle 140"/>
            <p:cNvSpPr>
              <a:spLocks noChangeArrowheads="1"/>
            </p:cNvSpPr>
            <p:nvPr/>
          </p:nvSpPr>
          <p:spPr bwMode="auto">
            <a:xfrm>
              <a:off x="2043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6" name="Rectangle 141"/>
            <p:cNvSpPr>
              <a:spLocks noChangeArrowheads="1"/>
            </p:cNvSpPr>
            <p:nvPr/>
          </p:nvSpPr>
          <p:spPr bwMode="auto">
            <a:xfrm>
              <a:off x="2187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7" name="Rectangle 142"/>
            <p:cNvSpPr>
              <a:spLocks noChangeArrowheads="1"/>
            </p:cNvSpPr>
            <p:nvPr/>
          </p:nvSpPr>
          <p:spPr bwMode="auto">
            <a:xfrm>
              <a:off x="2331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8" name="Rectangle 143"/>
            <p:cNvSpPr>
              <a:spLocks noChangeArrowheads="1"/>
            </p:cNvSpPr>
            <p:nvPr/>
          </p:nvSpPr>
          <p:spPr bwMode="auto">
            <a:xfrm>
              <a:off x="2470" y="1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19" name="Rectangle 144"/>
            <p:cNvSpPr>
              <a:spLocks noChangeArrowheads="1"/>
            </p:cNvSpPr>
            <p:nvPr/>
          </p:nvSpPr>
          <p:spPr bwMode="auto">
            <a:xfrm>
              <a:off x="1755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0" name="Rectangle 145"/>
            <p:cNvSpPr>
              <a:spLocks noChangeArrowheads="1"/>
            </p:cNvSpPr>
            <p:nvPr/>
          </p:nvSpPr>
          <p:spPr bwMode="auto">
            <a:xfrm>
              <a:off x="1899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1" name="Rectangle 146"/>
            <p:cNvSpPr>
              <a:spLocks noChangeArrowheads="1"/>
            </p:cNvSpPr>
            <p:nvPr/>
          </p:nvSpPr>
          <p:spPr bwMode="auto">
            <a:xfrm>
              <a:off x="2043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2" name="Rectangle 147"/>
            <p:cNvSpPr>
              <a:spLocks noChangeArrowheads="1"/>
            </p:cNvSpPr>
            <p:nvPr/>
          </p:nvSpPr>
          <p:spPr bwMode="auto">
            <a:xfrm>
              <a:off x="2187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3" name="Rectangle 148"/>
            <p:cNvSpPr>
              <a:spLocks noChangeArrowheads="1"/>
            </p:cNvSpPr>
            <p:nvPr/>
          </p:nvSpPr>
          <p:spPr bwMode="auto">
            <a:xfrm>
              <a:off x="2331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4" name="Rectangle 149"/>
            <p:cNvSpPr>
              <a:spLocks noChangeArrowheads="1"/>
            </p:cNvSpPr>
            <p:nvPr/>
          </p:nvSpPr>
          <p:spPr bwMode="auto">
            <a:xfrm>
              <a:off x="2470" y="1730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5" name="Rectangle 150"/>
            <p:cNvSpPr>
              <a:spLocks noChangeArrowheads="1"/>
            </p:cNvSpPr>
            <p:nvPr/>
          </p:nvSpPr>
          <p:spPr bwMode="auto">
            <a:xfrm>
              <a:off x="1755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6" name="Rectangle 151"/>
            <p:cNvSpPr>
              <a:spLocks noChangeArrowheads="1"/>
            </p:cNvSpPr>
            <p:nvPr/>
          </p:nvSpPr>
          <p:spPr bwMode="auto">
            <a:xfrm>
              <a:off x="1899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7" name="Rectangle 152"/>
            <p:cNvSpPr>
              <a:spLocks noChangeArrowheads="1"/>
            </p:cNvSpPr>
            <p:nvPr/>
          </p:nvSpPr>
          <p:spPr bwMode="auto">
            <a:xfrm>
              <a:off x="2043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8" name="Rectangle 153"/>
            <p:cNvSpPr>
              <a:spLocks noChangeArrowheads="1"/>
            </p:cNvSpPr>
            <p:nvPr/>
          </p:nvSpPr>
          <p:spPr bwMode="auto">
            <a:xfrm>
              <a:off x="2187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29" name="Rectangle 154"/>
            <p:cNvSpPr>
              <a:spLocks noChangeArrowheads="1"/>
            </p:cNvSpPr>
            <p:nvPr/>
          </p:nvSpPr>
          <p:spPr bwMode="auto">
            <a:xfrm>
              <a:off x="2331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0" name="Rectangle 155"/>
            <p:cNvSpPr>
              <a:spLocks noChangeArrowheads="1"/>
            </p:cNvSpPr>
            <p:nvPr/>
          </p:nvSpPr>
          <p:spPr bwMode="auto">
            <a:xfrm>
              <a:off x="2470" y="1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1" name="Rectangle 156"/>
            <p:cNvSpPr>
              <a:spLocks noChangeArrowheads="1"/>
            </p:cNvSpPr>
            <p:nvPr/>
          </p:nvSpPr>
          <p:spPr bwMode="auto">
            <a:xfrm>
              <a:off x="1755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2" name="Rectangle 157"/>
            <p:cNvSpPr>
              <a:spLocks noChangeArrowheads="1"/>
            </p:cNvSpPr>
            <p:nvPr/>
          </p:nvSpPr>
          <p:spPr bwMode="auto">
            <a:xfrm>
              <a:off x="1899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3" name="Rectangle 158"/>
            <p:cNvSpPr>
              <a:spLocks noChangeArrowheads="1"/>
            </p:cNvSpPr>
            <p:nvPr/>
          </p:nvSpPr>
          <p:spPr bwMode="auto">
            <a:xfrm>
              <a:off x="2043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4" name="Rectangle 159"/>
            <p:cNvSpPr>
              <a:spLocks noChangeArrowheads="1"/>
            </p:cNvSpPr>
            <p:nvPr/>
          </p:nvSpPr>
          <p:spPr bwMode="auto">
            <a:xfrm>
              <a:off x="2187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5" name="Rectangle 160"/>
            <p:cNvSpPr>
              <a:spLocks noChangeArrowheads="1"/>
            </p:cNvSpPr>
            <p:nvPr/>
          </p:nvSpPr>
          <p:spPr bwMode="auto">
            <a:xfrm>
              <a:off x="2331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6" name="Rectangle 161"/>
            <p:cNvSpPr>
              <a:spLocks noChangeArrowheads="1"/>
            </p:cNvSpPr>
            <p:nvPr/>
          </p:nvSpPr>
          <p:spPr bwMode="auto">
            <a:xfrm>
              <a:off x="2470" y="201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7" name="Rectangle 162"/>
            <p:cNvSpPr>
              <a:spLocks noChangeArrowheads="1"/>
            </p:cNvSpPr>
            <p:nvPr/>
          </p:nvSpPr>
          <p:spPr bwMode="auto">
            <a:xfrm>
              <a:off x="1755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8" name="Rectangle 163"/>
            <p:cNvSpPr>
              <a:spLocks noChangeArrowheads="1"/>
            </p:cNvSpPr>
            <p:nvPr/>
          </p:nvSpPr>
          <p:spPr bwMode="auto">
            <a:xfrm>
              <a:off x="1899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39" name="Rectangle 164"/>
            <p:cNvSpPr>
              <a:spLocks noChangeArrowheads="1"/>
            </p:cNvSpPr>
            <p:nvPr/>
          </p:nvSpPr>
          <p:spPr bwMode="auto">
            <a:xfrm>
              <a:off x="2043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0" name="Rectangle 165"/>
            <p:cNvSpPr>
              <a:spLocks noChangeArrowheads="1"/>
            </p:cNvSpPr>
            <p:nvPr/>
          </p:nvSpPr>
          <p:spPr bwMode="auto">
            <a:xfrm>
              <a:off x="2187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1" name="Rectangle 166"/>
            <p:cNvSpPr>
              <a:spLocks noChangeArrowheads="1"/>
            </p:cNvSpPr>
            <p:nvPr/>
          </p:nvSpPr>
          <p:spPr bwMode="auto">
            <a:xfrm>
              <a:off x="2331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2" name="Rectangle 167"/>
            <p:cNvSpPr>
              <a:spLocks noChangeArrowheads="1"/>
            </p:cNvSpPr>
            <p:nvPr/>
          </p:nvSpPr>
          <p:spPr bwMode="auto">
            <a:xfrm>
              <a:off x="2470" y="216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3" name="Rectangle 168"/>
            <p:cNvSpPr>
              <a:spLocks noChangeArrowheads="1"/>
            </p:cNvSpPr>
            <p:nvPr/>
          </p:nvSpPr>
          <p:spPr bwMode="auto">
            <a:xfrm>
              <a:off x="1755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4" name="Rectangle 169"/>
            <p:cNvSpPr>
              <a:spLocks noChangeArrowheads="1"/>
            </p:cNvSpPr>
            <p:nvPr/>
          </p:nvSpPr>
          <p:spPr bwMode="auto">
            <a:xfrm>
              <a:off x="1899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5" name="Rectangle 170"/>
            <p:cNvSpPr>
              <a:spLocks noChangeArrowheads="1"/>
            </p:cNvSpPr>
            <p:nvPr/>
          </p:nvSpPr>
          <p:spPr bwMode="auto">
            <a:xfrm>
              <a:off x="2043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6" name="Rectangle 171"/>
            <p:cNvSpPr>
              <a:spLocks noChangeArrowheads="1"/>
            </p:cNvSpPr>
            <p:nvPr/>
          </p:nvSpPr>
          <p:spPr bwMode="auto">
            <a:xfrm>
              <a:off x="2187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7" name="Rectangle 172"/>
            <p:cNvSpPr>
              <a:spLocks noChangeArrowheads="1"/>
            </p:cNvSpPr>
            <p:nvPr/>
          </p:nvSpPr>
          <p:spPr bwMode="auto">
            <a:xfrm>
              <a:off x="2331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8" name="Rectangle 173"/>
            <p:cNvSpPr>
              <a:spLocks noChangeArrowheads="1"/>
            </p:cNvSpPr>
            <p:nvPr/>
          </p:nvSpPr>
          <p:spPr bwMode="auto">
            <a:xfrm>
              <a:off x="2470" y="230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49" name="Rectangle 174"/>
            <p:cNvSpPr>
              <a:spLocks noChangeArrowheads="1"/>
            </p:cNvSpPr>
            <p:nvPr/>
          </p:nvSpPr>
          <p:spPr bwMode="auto">
            <a:xfrm>
              <a:off x="33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0" name="Rectangle 175"/>
            <p:cNvSpPr>
              <a:spLocks noChangeArrowheads="1"/>
            </p:cNvSpPr>
            <p:nvPr/>
          </p:nvSpPr>
          <p:spPr bwMode="auto">
            <a:xfrm>
              <a:off x="474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1" name="Rectangle 176"/>
            <p:cNvSpPr>
              <a:spLocks noChangeArrowheads="1"/>
            </p:cNvSpPr>
            <p:nvPr/>
          </p:nvSpPr>
          <p:spPr bwMode="auto">
            <a:xfrm>
              <a:off x="618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2" name="Rectangle 177"/>
            <p:cNvSpPr>
              <a:spLocks noChangeArrowheads="1"/>
            </p:cNvSpPr>
            <p:nvPr/>
          </p:nvSpPr>
          <p:spPr bwMode="auto">
            <a:xfrm>
              <a:off x="762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3" name="Rectangle 178"/>
            <p:cNvSpPr>
              <a:spLocks noChangeArrowheads="1"/>
            </p:cNvSpPr>
            <p:nvPr/>
          </p:nvSpPr>
          <p:spPr bwMode="auto">
            <a:xfrm>
              <a:off x="90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4" name="Rectangle 179"/>
            <p:cNvSpPr>
              <a:spLocks noChangeArrowheads="1"/>
            </p:cNvSpPr>
            <p:nvPr/>
          </p:nvSpPr>
          <p:spPr bwMode="auto">
            <a:xfrm>
              <a:off x="104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5" name="Rectangle 180"/>
            <p:cNvSpPr>
              <a:spLocks noChangeArrowheads="1"/>
            </p:cNvSpPr>
            <p:nvPr/>
          </p:nvSpPr>
          <p:spPr bwMode="auto">
            <a:xfrm>
              <a:off x="118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6" name="Rectangle 181"/>
            <p:cNvSpPr>
              <a:spLocks noChangeArrowheads="1"/>
            </p:cNvSpPr>
            <p:nvPr/>
          </p:nvSpPr>
          <p:spPr bwMode="auto">
            <a:xfrm>
              <a:off x="133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7" name="Rectangle 182"/>
            <p:cNvSpPr>
              <a:spLocks noChangeArrowheads="1"/>
            </p:cNvSpPr>
            <p:nvPr/>
          </p:nvSpPr>
          <p:spPr bwMode="auto">
            <a:xfrm>
              <a:off x="147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8" name="Rectangle 183"/>
            <p:cNvSpPr>
              <a:spLocks noChangeArrowheads="1"/>
            </p:cNvSpPr>
            <p:nvPr/>
          </p:nvSpPr>
          <p:spPr bwMode="auto">
            <a:xfrm>
              <a:off x="1616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59" name="Rectangle 184"/>
            <p:cNvSpPr>
              <a:spLocks noChangeArrowheads="1"/>
            </p:cNvSpPr>
            <p:nvPr/>
          </p:nvSpPr>
          <p:spPr bwMode="auto">
            <a:xfrm>
              <a:off x="33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0" name="Rectangle 185"/>
            <p:cNvSpPr>
              <a:spLocks noChangeArrowheads="1"/>
            </p:cNvSpPr>
            <p:nvPr/>
          </p:nvSpPr>
          <p:spPr bwMode="auto">
            <a:xfrm>
              <a:off x="474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1" name="Rectangle 186"/>
            <p:cNvSpPr>
              <a:spLocks noChangeArrowheads="1"/>
            </p:cNvSpPr>
            <p:nvPr/>
          </p:nvSpPr>
          <p:spPr bwMode="auto">
            <a:xfrm>
              <a:off x="618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2" name="Rectangle 187"/>
            <p:cNvSpPr>
              <a:spLocks noChangeArrowheads="1"/>
            </p:cNvSpPr>
            <p:nvPr/>
          </p:nvSpPr>
          <p:spPr bwMode="auto">
            <a:xfrm>
              <a:off x="762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3" name="Rectangle 188"/>
            <p:cNvSpPr>
              <a:spLocks noChangeArrowheads="1"/>
            </p:cNvSpPr>
            <p:nvPr/>
          </p:nvSpPr>
          <p:spPr bwMode="auto">
            <a:xfrm>
              <a:off x="90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4" name="Rectangle 189"/>
            <p:cNvSpPr>
              <a:spLocks noChangeArrowheads="1"/>
            </p:cNvSpPr>
            <p:nvPr/>
          </p:nvSpPr>
          <p:spPr bwMode="auto">
            <a:xfrm>
              <a:off x="104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5" name="Rectangle 190"/>
            <p:cNvSpPr>
              <a:spLocks noChangeArrowheads="1"/>
            </p:cNvSpPr>
            <p:nvPr/>
          </p:nvSpPr>
          <p:spPr bwMode="auto">
            <a:xfrm>
              <a:off x="118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6" name="Rectangle 191"/>
            <p:cNvSpPr>
              <a:spLocks noChangeArrowheads="1"/>
            </p:cNvSpPr>
            <p:nvPr/>
          </p:nvSpPr>
          <p:spPr bwMode="auto">
            <a:xfrm>
              <a:off x="133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7" name="Rectangle 192"/>
            <p:cNvSpPr>
              <a:spLocks noChangeArrowheads="1"/>
            </p:cNvSpPr>
            <p:nvPr/>
          </p:nvSpPr>
          <p:spPr bwMode="auto">
            <a:xfrm>
              <a:off x="147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8" name="Rectangle 193"/>
            <p:cNvSpPr>
              <a:spLocks noChangeArrowheads="1"/>
            </p:cNvSpPr>
            <p:nvPr/>
          </p:nvSpPr>
          <p:spPr bwMode="auto">
            <a:xfrm>
              <a:off x="1616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69" name="Rectangle 194"/>
            <p:cNvSpPr>
              <a:spLocks noChangeArrowheads="1"/>
            </p:cNvSpPr>
            <p:nvPr/>
          </p:nvSpPr>
          <p:spPr bwMode="auto">
            <a:xfrm>
              <a:off x="33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0" name="Rectangle 195"/>
            <p:cNvSpPr>
              <a:spLocks noChangeArrowheads="1"/>
            </p:cNvSpPr>
            <p:nvPr/>
          </p:nvSpPr>
          <p:spPr bwMode="auto">
            <a:xfrm>
              <a:off x="474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1" name="Rectangle 196"/>
            <p:cNvSpPr>
              <a:spLocks noChangeArrowheads="1"/>
            </p:cNvSpPr>
            <p:nvPr/>
          </p:nvSpPr>
          <p:spPr bwMode="auto">
            <a:xfrm>
              <a:off x="618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2" name="Rectangle 197"/>
            <p:cNvSpPr>
              <a:spLocks noChangeArrowheads="1"/>
            </p:cNvSpPr>
            <p:nvPr/>
          </p:nvSpPr>
          <p:spPr bwMode="auto">
            <a:xfrm>
              <a:off x="762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3" name="Rectangle 198"/>
            <p:cNvSpPr>
              <a:spLocks noChangeArrowheads="1"/>
            </p:cNvSpPr>
            <p:nvPr/>
          </p:nvSpPr>
          <p:spPr bwMode="auto">
            <a:xfrm>
              <a:off x="90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4" name="Rectangle 199"/>
            <p:cNvSpPr>
              <a:spLocks noChangeArrowheads="1"/>
            </p:cNvSpPr>
            <p:nvPr/>
          </p:nvSpPr>
          <p:spPr bwMode="auto">
            <a:xfrm>
              <a:off x="104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5" name="Rectangle 200"/>
            <p:cNvSpPr>
              <a:spLocks noChangeArrowheads="1"/>
            </p:cNvSpPr>
            <p:nvPr/>
          </p:nvSpPr>
          <p:spPr bwMode="auto">
            <a:xfrm>
              <a:off x="118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6" name="Rectangle 201"/>
            <p:cNvSpPr>
              <a:spLocks noChangeArrowheads="1"/>
            </p:cNvSpPr>
            <p:nvPr/>
          </p:nvSpPr>
          <p:spPr bwMode="auto">
            <a:xfrm>
              <a:off x="133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7" name="Rectangle 202"/>
            <p:cNvSpPr>
              <a:spLocks noChangeArrowheads="1"/>
            </p:cNvSpPr>
            <p:nvPr/>
          </p:nvSpPr>
          <p:spPr bwMode="auto">
            <a:xfrm>
              <a:off x="147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8" name="Rectangle 203"/>
            <p:cNvSpPr>
              <a:spLocks noChangeArrowheads="1"/>
            </p:cNvSpPr>
            <p:nvPr/>
          </p:nvSpPr>
          <p:spPr bwMode="auto">
            <a:xfrm>
              <a:off x="1616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79" name="Rectangle 204"/>
            <p:cNvSpPr>
              <a:spLocks noChangeArrowheads="1"/>
            </p:cNvSpPr>
            <p:nvPr/>
          </p:nvSpPr>
          <p:spPr bwMode="auto">
            <a:xfrm>
              <a:off x="33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0" name="Rectangle 205"/>
            <p:cNvSpPr>
              <a:spLocks noChangeArrowheads="1"/>
            </p:cNvSpPr>
            <p:nvPr/>
          </p:nvSpPr>
          <p:spPr bwMode="auto">
            <a:xfrm>
              <a:off x="474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1" name="Rectangle 206"/>
            <p:cNvSpPr>
              <a:spLocks noChangeArrowheads="1"/>
            </p:cNvSpPr>
            <p:nvPr/>
          </p:nvSpPr>
          <p:spPr bwMode="auto">
            <a:xfrm>
              <a:off x="618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2" name="Rectangle 207"/>
            <p:cNvSpPr>
              <a:spLocks noChangeArrowheads="1"/>
            </p:cNvSpPr>
            <p:nvPr/>
          </p:nvSpPr>
          <p:spPr bwMode="auto">
            <a:xfrm>
              <a:off x="762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3" name="Rectangle 208"/>
            <p:cNvSpPr>
              <a:spLocks noChangeArrowheads="1"/>
            </p:cNvSpPr>
            <p:nvPr/>
          </p:nvSpPr>
          <p:spPr bwMode="auto">
            <a:xfrm>
              <a:off x="90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4" name="Rectangle 209"/>
            <p:cNvSpPr>
              <a:spLocks noChangeArrowheads="1"/>
            </p:cNvSpPr>
            <p:nvPr/>
          </p:nvSpPr>
          <p:spPr bwMode="auto">
            <a:xfrm>
              <a:off x="104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5" name="Rectangle 210"/>
            <p:cNvSpPr>
              <a:spLocks noChangeArrowheads="1"/>
            </p:cNvSpPr>
            <p:nvPr/>
          </p:nvSpPr>
          <p:spPr bwMode="auto">
            <a:xfrm>
              <a:off x="118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6" name="Rectangle 211"/>
            <p:cNvSpPr>
              <a:spLocks noChangeArrowheads="1"/>
            </p:cNvSpPr>
            <p:nvPr/>
          </p:nvSpPr>
          <p:spPr bwMode="auto">
            <a:xfrm>
              <a:off x="133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7" name="Rectangle 212"/>
            <p:cNvSpPr>
              <a:spLocks noChangeArrowheads="1"/>
            </p:cNvSpPr>
            <p:nvPr/>
          </p:nvSpPr>
          <p:spPr bwMode="auto">
            <a:xfrm>
              <a:off x="147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8" name="Rectangle 213"/>
            <p:cNvSpPr>
              <a:spLocks noChangeArrowheads="1"/>
            </p:cNvSpPr>
            <p:nvPr/>
          </p:nvSpPr>
          <p:spPr bwMode="auto">
            <a:xfrm>
              <a:off x="1616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89" name="Rectangle 214"/>
            <p:cNvSpPr>
              <a:spLocks noChangeArrowheads="1"/>
            </p:cNvSpPr>
            <p:nvPr/>
          </p:nvSpPr>
          <p:spPr bwMode="auto">
            <a:xfrm>
              <a:off x="33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0" name="Rectangle 215"/>
            <p:cNvSpPr>
              <a:spLocks noChangeArrowheads="1"/>
            </p:cNvSpPr>
            <p:nvPr/>
          </p:nvSpPr>
          <p:spPr bwMode="auto">
            <a:xfrm>
              <a:off x="474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1" name="Rectangle 216"/>
            <p:cNvSpPr>
              <a:spLocks noChangeArrowheads="1"/>
            </p:cNvSpPr>
            <p:nvPr/>
          </p:nvSpPr>
          <p:spPr bwMode="auto">
            <a:xfrm>
              <a:off x="618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2" name="Rectangle 217"/>
            <p:cNvSpPr>
              <a:spLocks noChangeArrowheads="1"/>
            </p:cNvSpPr>
            <p:nvPr/>
          </p:nvSpPr>
          <p:spPr bwMode="auto">
            <a:xfrm>
              <a:off x="762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3" name="Rectangle 218"/>
            <p:cNvSpPr>
              <a:spLocks noChangeArrowheads="1"/>
            </p:cNvSpPr>
            <p:nvPr/>
          </p:nvSpPr>
          <p:spPr bwMode="auto">
            <a:xfrm>
              <a:off x="90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4" name="Rectangle 219"/>
            <p:cNvSpPr>
              <a:spLocks noChangeArrowheads="1"/>
            </p:cNvSpPr>
            <p:nvPr/>
          </p:nvSpPr>
          <p:spPr bwMode="auto">
            <a:xfrm>
              <a:off x="104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5" name="Rectangle 220"/>
            <p:cNvSpPr>
              <a:spLocks noChangeArrowheads="1"/>
            </p:cNvSpPr>
            <p:nvPr/>
          </p:nvSpPr>
          <p:spPr bwMode="auto">
            <a:xfrm>
              <a:off x="118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6" name="Rectangle 221"/>
            <p:cNvSpPr>
              <a:spLocks noChangeArrowheads="1"/>
            </p:cNvSpPr>
            <p:nvPr/>
          </p:nvSpPr>
          <p:spPr bwMode="auto">
            <a:xfrm>
              <a:off x="133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7" name="Rectangle 222"/>
            <p:cNvSpPr>
              <a:spLocks noChangeArrowheads="1"/>
            </p:cNvSpPr>
            <p:nvPr/>
          </p:nvSpPr>
          <p:spPr bwMode="auto">
            <a:xfrm>
              <a:off x="147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8" name="Rectangle 223"/>
            <p:cNvSpPr>
              <a:spLocks noChangeArrowheads="1"/>
            </p:cNvSpPr>
            <p:nvPr/>
          </p:nvSpPr>
          <p:spPr bwMode="auto">
            <a:xfrm>
              <a:off x="1616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999" name="Rectangle 224"/>
            <p:cNvSpPr>
              <a:spLocks noChangeArrowheads="1"/>
            </p:cNvSpPr>
            <p:nvPr/>
          </p:nvSpPr>
          <p:spPr bwMode="auto">
            <a:xfrm>
              <a:off x="1755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0" name="Rectangle 225"/>
            <p:cNvSpPr>
              <a:spLocks noChangeArrowheads="1"/>
            </p:cNvSpPr>
            <p:nvPr/>
          </p:nvSpPr>
          <p:spPr bwMode="auto">
            <a:xfrm>
              <a:off x="1899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1" name="Rectangle 226"/>
            <p:cNvSpPr>
              <a:spLocks noChangeArrowheads="1"/>
            </p:cNvSpPr>
            <p:nvPr/>
          </p:nvSpPr>
          <p:spPr bwMode="auto">
            <a:xfrm>
              <a:off x="2043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2" name="Rectangle 227"/>
            <p:cNvSpPr>
              <a:spLocks noChangeArrowheads="1"/>
            </p:cNvSpPr>
            <p:nvPr/>
          </p:nvSpPr>
          <p:spPr bwMode="auto">
            <a:xfrm>
              <a:off x="2187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3" name="Rectangle 228"/>
            <p:cNvSpPr>
              <a:spLocks noChangeArrowheads="1"/>
            </p:cNvSpPr>
            <p:nvPr/>
          </p:nvSpPr>
          <p:spPr bwMode="auto">
            <a:xfrm>
              <a:off x="2331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4" name="Rectangle 229"/>
            <p:cNvSpPr>
              <a:spLocks noChangeArrowheads="1"/>
            </p:cNvSpPr>
            <p:nvPr/>
          </p:nvSpPr>
          <p:spPr bwMode="auto">
            <a:xfrm>
              <a:off x="2470" y="2446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5" name="Rectangle 230"/>
            <p:cNvSpPr>
              <a:spLocks noChangeArrowheads="1"/>
            </p:cNvSpPr>
            <p:nvPr/>
          </p:nvSpPr>
          <p:spPr bwMode="auto">
            <a:xfrm>
              <a:off x="1755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6" name="Rectangle 231"/>
            <p:cNvSpPr>
              <a:spLocks noChangeArrowheads="1"/>
            </p:cNvSpPr>
            <p:nvPr/>
          </p:nvSpPr>
          <p:spPr bwMode="auto">
            <a:xfrm>
              <a:off x="1899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7" name="Rectangle 232"/>
            <p:cNvSpPr>
              <a:spLocks noChangeArrowheads="1"/>
            </p:cNvSpPr>
            <p:nvPr/>
          </p:nvSpPr>
          <p:spPr bwMode="auto">
            <a:xfrm>
              <a:off x="2043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8" name="Rectangle 233"/>
            <p:cNvSpPr>
              <a:spLocks noChangeArrowheads="1"/>
            </p:cNvSpPr>
            <p:nvPr/>
          </p:nvSpPr>
          <p:spPr bwMode="auto">
            <a:xfrm>
              <a:off x="2187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09" name="Rectangle 234"/>
            <p:cNvSpPr>
              <a:spLocks noChangeArrowheads="1"/>
            </p:cNvSpPr>
            <p:nvPr/>
          </p:nvSpPr>
          <p:spPr bwMode="auto">
            <a:xfrm>
              <a:off x="2331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0" name="Rectangle 235"/>
            <p:cNvSpPr>
              <a:spLocks noChangeArrowheads="1"/>
            </p:cNvSpPr>
            <p:nvPr/>
          </p:nvSpPr>
          <p:spPr bwMode="auto">
            <a:xfrm>
              <a:off x="2470" y="2588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1" name="Rectangle 236"/>
            <p:cNvSpPr>
              <a:spLocks noChangeArrowheads="1"/>
            </p:cNvSpPr>
            <p:nvPr/>
          </p:nvSpPr>
          <p:spPr bwMode="auto">
            <a:xfrm>
              <a:off x="1755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2" name="Rectangle 237"/>
            <p:cNvSpPr>
              <a:spLocks noChangeArrowheads="1"/>
            </p:cNvSpPr>
            <p:nvPr/>
          </p:nvSpPr>
          <p:spPr bwMode="auto">
            <a:xfrm>
              <a:off x="1899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3" name="Rectangle 238"/>
            <p:cNvSpPr>
              <a:spLocks noChangeArrowheads="1"/>
            </p:cNvSpPr>
            <p:nvPr/>
          </p:nvSpPr>
          <p:spPr bwMode="auto">
            <a:xfrm>
              <a:off x="2043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4" name="Rectangle 239"/>
            <p:cNvSpPr>
              <a:spLocks noChangeArrowheads="1"/>
            </p:cNvSpPr>
            <p:nvPr/>
          </p:nvSpPr>
          <p:spPr bwMode="auto">
            <a:xfrm>
              <a:off x="2187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5" name="Rectangle 240"/>
            <p:cNvSpPr>
              <a:spLocks noChangeArrowheads="1"/>
            </p:cNvSpPr>
            <p:nvPr/>
          </p:nvSpPr>
          <p:spPr bwMode="auto">
            <a:xfrm>
              <a:off x="2331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6" name="Rectangle 241"/>
            <p:cNvSpPr>
              <a:spLocks noChangeArrowheads="1"/>
            </p:cNvSpPr>
            <p:nvPr/>
          </p:nvSpPr>
          <p:spPr bwMode="auto">
            <a:xfrm>
              <a:off x="2470" y="2732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7" name="Rectangle 242"/>
            <p:cNvSpPr>
              <a:spLocks noChangeArrowheads="1"/>
            </p:cNvSpPr>
            <p:nvPr/>
          </p:nvSpPr>
          <p:spPr bwMode="auto">
            <a:xfrm>
              <a:off x="1755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8" name="Rectangle 243"/>
            <p:cNvSpPr>
              <a:spLocks noChangeArrowheads="1"/>
            </p:cNvSpPr>
            <p:nvPr/>
          </p:nvSpPr>
          <p:spPr bwMode="auto">
            <a:xfrm>
              <a:off x="1899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19" name="Rectangle 244"/>
            <p:cNvSpPr>
              <a:spLocks noChangeArrowheads="1"/>
            </p:cNvSpPr>
            <p:nvPr/>
          </p:nvSpPr>
          <p:spPr bwMode="auto">
            <a:xfrm>
              <a:off x="2043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0" name="Rectangle 245"/>
            <p:cNvSpPr>
              <a:spLocks noChangeArrowheads="1"/>
            </p:cNvSpPr>
            <p:nvPr/>
          </p:nvSpPr>
          <p:spPr bwMode="auto">
            <a:xfrm>
              <a:off x="2187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1" name="Rectangle 246"/>
            <p:cNvSpPr>
              <a:spLocks noChangeArrowheads="1"/>
            </p:cNvSpPr>
            <p:nvPr/>
          </p:nvSpPr>
          <p:spPr bwMode="auto">
            <a:xfrm>
              <a:off x="2331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2" name="Rectangle 247"/>
            <p:cNvSpPr>
              <a:spLocks noChangeArrowheads="1"/>
            </p:cNvSpPr>
            <p:nvPr/>
          </p:nvSpPr>
          <p:spPr bwMode="auto">
            <a:xfrm>
              <a:off x="2470" y="2874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3" name="Rectangle 248"/>
            <p:cNvSpPr>
              <a:spLocks noChangeArrowheads="1"/>
            </p:cNvSpPr>
            <p:nvPr/>
          </p:nvSpPr>
          <p:spPr bwMode="auto">
            <a:xfrm>
              <a:off x="1755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4" name="Rectangle 249"/>
            <p:cNvSpPr>
              <a:spLocks noChangeArrowheads="1"/>
            </p:cNvSpPr>
            <p:nvPr/>
          </p:nvSpPr>
          <p:spPr bwMode="auto">
            <a:xfrm>
              <a:off x="1899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5" name="Rectangle 250"/>
            <p:cNvSpPr>
              <a:spLocks noChangeArrowheads="1"/>
            </p:cNvSpPr>
            <p:nvPr/>
          </p:nvSpPr>
          <p:spPr bwMode="auto">
            <a:xfrm>
              <a:off x="2043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6" name="Rectangle 251"/>
            <p:cNvSpPr>
              <a:spLocks noChangeArrowheads="1"/>
            </p:cNvSpPr>
            <p:nvPr/>
          </p:nvSpPr>
          <p:spPr bwMode="auto">
            <a:xfrm>
              <a:off x="2187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7" name="Rectangle 252"/>
            <p:cNvSpPr>
              <a:spLocks noChangeArrowheads="1"/>
            </p:cNvSpPr>
            <p:nvPr/>
          </p:nvSpPr>
          <p:spPr bwMode="auto">
            <a:xfrm>
              <a:off x="2331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028" name="Rectangle 253"/>
            <p:cNvSpPr>
              <a:spLocks noChangeArrowheads="1"/>
            </p:cNvSpPr>
            <p:nvPr/>
          </p:nvSpPr>
          <p:spPr bwMode="auto">
            <a:xfrm>
              <a:off x="2470" y="3011"/>
              <a:ext cx="144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16742" name="Line 254"/>
          <p:cNvSpPr>
            <a:spLocks noChangeShapeType="1"/>
          </p:cNvSpPr>
          <p:nvPr/>
        </p:nvSpPr>
        <p:spPr bwMode="auto">
          <a:xfrm>
            <a:off x="676275" y="1981200"/>
            <a:ext cx="3838575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6743" name="Line 255"/>
          <p:cNvSpPr>
            <a:spLocks noChangeShapeType="1"/>
          </p:cNvSpPr>
          <p:nvPr/>
        </p:nvSpPr>
        <p:spPr bwMode="auto">
          <a:xfrm rot="5400000">
            <a:off x="-1104107" y="3761582"/>
            <a:ext cx="3560763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6744" name="Text Box 256"/>
          <p:cNvSpPr txBox="1">
            <a:spLocks noChangeArrowheads="1"/>
          </p:cNvSpPr>
          <p:nvPr/>
        </p:nvSpPr>
        <p:spPr bwMode="auto">
          <a:xfrm>
            <a:off x="152400" y="1612900"/>
            <a:ext cx="806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Origin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16745" name="Text Box 257"/>
          <p:cNvSpPr txBox="1">
            <a:spLocks noChangeArrowheads="1"/>
          </p:cNvSpPr>
          <p:nvPr/>
        </p:nvSpPr>
        <p:spPr bwMode="auto">
          <a:xfrm>
            <a:off x="4292600" y="1614488"/>
            <a:ext cx="298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x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16746" name="Text Box 258"/>
          <p:cNvSpPr txBox="1">
            <a:spLocks noChangeArrowheads="1"/>
          </p:cNvSpPr>
          <p:nvPr/>
        </p:nvSpPr>
        <p:spPr bwMode="auto">
          <a:xfrm>
            <a:off x="392113" y="5327650"/>
            <a:ext cx="2857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y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sp>
        <p:nvSpPr>
          <p:cNvPr id="116747" name="Text Box 259"/>
          <p:cNvSpPr txBox="1">
            <a:spLocks noChangeArrowheads="1"/>
          </p:cNvSpPr>
          <p:nvPr/>
        </p:nvSpPr>
        <p:spPr bwMode="auto">
          <a:xfrm>
            <a:off x="2949575" y="5354638"/>
            <a:ext cx="1454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 b="1" i="1">
                <a:solidFill>
                  <a:srgbClr val="0033CC"/>
                </a:solidFill>
                <a:ea typeface="ＭＳ Ｐゴシック" pitchFamily="34" charset="-128"/>
              </a:rPr>
              <a:t>Image f (x, y)</a:t>
            </a:r>
            <a:endParaRPr lang="en-US" sz="1800" b="1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cxnSp>
        <p:nvCxnSpPr>
          <p:cNvPr id="266500" name="AutoShape 260"/>
          <p:cNvCxnSpPr>
            <a:cxnSpLocks noChangeShapeType="1"/>
            <a:stCxn id="266504" idx="6"/>
            <a:endCxn id="116766" idx="1"/>
          </p:cNvCxnSpPr>
          <p:nvPr/>
        </p:nvCxnSpPr>
        <p:spPr bwMode="auto">
          <a:xfrm flipV="1">
            <a:off x="3851275" y="2560638"/>
            <a:ext cx="1254125" cy="1344612"/>
          </a:xfrm>
          <a:prstGeom prst="curvedConnector3">
            <a:avLst>
              <a:gd name="adj1" fmla="val 49495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66501" name="Text Box 261"/>
          <p:cNvSpPr txBox="1">
            <a:spLocks noChangeArrowheads="1"/>
          </p:cNvSpPr>
          <p:nvPr/>
        </p:nvSpPr>
        <p:spPr bwMode="auto">
          <a:xfrm>
            <a:off x="4846638" y="4111625"/>
            <a:ext cx="4076700" cy="167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1436688" algn="l"/>
              </a:tabLst>
            </a:pPr>
            <a:r>
              <a:rPr lang="en-IE" sz="2600" i="1">
                <a:ea typeface="ＭＳ Ｐゴシック" pitchFamily="34" charset="-128"/>
              </a:rPr>
              <a:t>e</a:t>
            </a:r>
            <a:r>
              <a:rPr lang="en-IE" sz="2600" i="1" baseline="-25000">
                <a:ea typeface="ＭＳ Ｐゴシック" pitchFamily="34" charset="-128"/>
              </a:rPr>
              <a:t>processed</a:t>
            </a:r>
            <a:r>
              <a:rPr lang="en-IE" sz="2600" i="1">
                <a:ea typeface="ＭＳ Ｐゴシック" pitchFamily="34" charset="-128"/>
              </a:rPr>
              <a:t> = 	</a:t>
            </a:r>
            <a:r>
              <a:rPr lang="en-IE" sz="2400" i="1">
                <a:ea typeface="ＭＳ Ｐゴシック" pitchFamily="34" charset="-128"/>
              </a:rPr>
              <a:t>v</a:t>
            </a:r>
            <a:r>
              <a:rPr lang="en-IE" sz="2600" i="1">
                <a:ea typeface="ＭＳ Ｐゴシック" pitchFamily="34" charset="-128"/>
              </a:rPr>
              <a:t>*e + </a:t>
            </a:r>
            <a:br>
              <a:rPr lang="en-IE" sz="2600" i="1">
                <a:ea typeface="ＭＳ Ｐゴシック" pitchFamily="34" charset="-128"/>
              </a:rPr>
            </a:br>
            <a:r>
              <a:rPr lang="en-IE" sz="2600" i="1">
                <a:ea typeface="ＭＳ Ｐゴシック" pitchFamily="34" charset="-128"/>
              </a:rPr>
              <a:t>	</a:t>
            </a:r>
            <a:r>
              <a:rPr lang="en-IE" sz="2400" i="1">
                <a:ea typeface="ＭＳ Ｐゴシック" pitchFamily="34" charset="-128"/>
              </a:rPr>
              <a:t>r</a:t>
            </a:r>
            <a:r>
              <a:rPr lang="en-IE" sz="2600" i="1">
                <a:ea typeface="ＭＳ Ｐゴシック" pitchFamily="34" charset="-128"/>
              </a:rPr>
              <a:t>*a + </a:t>
            </a:r>
            <a:r>
              <a:rPr lang="en-IE" sz="2400" i="1">
                <a:ea typeface="ＭＳ Ｐゴシック" pitchFamily="34" charset="-128"/>
              </a:rPr>
              <a:t>s</a:t>
            </a:r>
            <a:r>
              <a:rPr lang="en-IE" sz="2600" i="1">
                <a:ea typeface="ＭＳ Ｐゴシック" pitchFamily="34" charset="-128"/>
              </a:rPr>
              <a:t>*b + </a:t>
            </a:r>
            <a:r>
              <a:rPr lang="en-IE" sz="2400" i="1">
                <a:ea typeface="ＭＳ Ｐゴシック" pitchFamily="34" charset="-128"/>
              </a:rPr>
              <a:t>t</a:t>
            </a:r>
            <a:r>
              <a:rPr lang="en-IE" sz="2600" i="1">
                <a:ea typeface="ＭＳ Ｐゴシック" pitchFamily="34" charset="-128"/>
              </a:rPr>
              <a:t>*c + </a:t>
            </a:r>
            <a:br>
              <a:rPr lang="en-IE" sz="2600" i="1">
                <a:ea typeface="ＭＳ Ｐゴシック" pitchFamily="34" charset="-128"/>
              </a:rPr>
            </a:br>
            <a:r>
              <a:rPr lang="en-IE" sz="2600" i="1">
                <a:ea typeface="ＭＳ Ｐゴシック" pitchFamily="34" charset="-128"/>
              </a:rPr>
              <a:t>	</a:t>
            </a:r>
            <a:r>
              <a:rPr lang="en-IE" sz="2400" i="1">
                <a:ea typeface="ＭＳ Ｐゴシック" pitchFamily="34" charset="-128"/>
              </a:rPr>
              <a:t>u</a:t>
            </a:r>
            <a:r>
              <a:rPr lang="en-IE" sz="2600" i="1">
                <a:ea typeface="ＭＳ Ｐゴシック" pitchFamily="34" charset="-128"/>
              </a:rPr>
              <a:t>*d + </a:t>
            </a:r>
            <a:r>
              <a:rPr lang="en-IE" sz="2400" i="1">
                <a:ea typeface="ＭＳ Ｐゴシック" pitchFamily="34" charset="-128"/>
              </a:rPr>
              <a:t>w</a:t>
            </a:r>
            <a:r>
              <a:rPr lang="en-IE" sz="2600" i="1">
                <a:ea typeface="ＭＳ Ｐゴシック" pitchFamily="34" charset="-128"/>
              </a:rPr>
              <a:t>*f + </a:t>
            </a:r>
            <a:br>
              <a:rPr lang="en-IE" sz="2600" i="1">
                <a:ea typeface="ＭＳ Ｐゴシック" pitchFamily="34" charset="-128"/>
              </a:rPr>
            </a:br>
            <a:r>
              <a:rPr lang="en-IE" sz="2600" i="1">
                <a:ea typeface="ＭＳ Ｐゴシック" pitchFamily="34" charset="-128"/>
              </a:rPr>
              <a:t>	</a:t>
            </a:r>
            <a:r>
              <a:rPr lang="en-IE" sz="2400" i="1">
                <a:ea typeface="ＭＳ Ｐゴシック" pitchFamily="34" charset="-128"/>
              </a:rPr>
              <a:t>x</a:t>
            </a:r>
            <a:r>
              <a:rPr lang="en-IE" sz="2600" i="1">
                <a:ea typeface="ＭＳ Ｐゴシック" pitchFamily="34" charset="-128"/>
              </a:rPr>
              <a:t>*g + </a:t>
            </a:r>
            <a:r>
              <a:rPr lang="en-IE" sz="2400" i="1">
                <a:ea typeface="ＭＳ Ｐゴシック" pitchFamily="34" charset="-128"/>
              </a:rPr>
              <a:t>y</a:t>
            </a:r>
            <a:r>
              <a:rPr lang="en-IE" sz="2600" i="1">
                <a:ea typeface="ＭＳ Ｐゴシック" pitchFamily="34" charset="-128"/>
              </a:rPr>
              <a:t>*h + </a:t>
            </a:r>
            <a:r>
              <a:rPr lang="en-IE" sz="2400" i="1">
                <a:ea typeface="ＭＳ Ｐゴシック" pitchFamily="34" charset="-128"/>
              </a:rPr>
              <a:t>z</a:t>
            </a:r>
            <a:r>
              <a:rPr lang="en-IE" sz="2600" i="1">
                <a:ea typeface="ＭＳ Ｐゴシック" pitchFamily="34" charset="-128"/>
              </a:rPr>
              <a:t>*i</a:t>
            </a:r>
          </a:p>
        </p:txBody>
      </p:sp>
      <p:sp>
        <p:nvSpPr>
          <p:cNvPr id="266502" name="Text Box 262"/>
          <p:cNvSpPr txBox="1">
            <a:spLocks noChangeArrowheads="1"/>
          </p:cNvSpPr>
          <p:nvPr/>
        </p:nvSpPr>
        <p:spPr bwMode="auto">
          <a:xfrm>
            <a:off x="7165975" y="3395663"/>
            <a:ext cx="1820863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 b="1">
                <a:latin typeface="Arial" charset="0"/>
                <a:ea typeface="ＭＳ Ｐゴシック" pitchFamily="34" charset="-128"/>
              </a:rPr>
              <a:t>Filter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6503" name="Text Box 263"/>
          <p:cNvSpPr txBox="1">
            <a:spLocks noChangeArrowheads="1"/>
          </p:cNvSpPr>
          <p:nvPr/>
        </p:nvSpPr>
        <p:spPr bwMode="auto">
          <a:xfrm>
            <a:off x="1565275" y="3667125"/>
            <a:ext cx="1311275" cy="4889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pPr algn="r"/>
            <a:r>
              <a:rPr lang="en-IE" sz="1600" i="1">
                <a:ea typeface="ＭＳ Ｐゴシック" pitchFamily="34" charset="-128"/>
              </a:rPr>
              <a:t>Simple 3*3</a:t>
            </a:r>
            <a:br>
              <a:rPr lang="en-IE" sz="1600" i="1">
                <a:ea typeface="ＭＳ Ｐゴシック" pitchFamily="34" charset="-128"/>
              </a:rPr>
            </a:br>
            <a:r>
              <a:rPr lang="en-IE" sz="1600" i="1">
                <a:ea typeface="ＭＳ Ｐゴシック" pitchFamily="34" charset="-128"/>
              </a:rPr>
              <a:t>Neighbourhood</a:t>
            </a:r>
            <a:endParaRPr lang="en-US" sz="1600" i="1">
              <a:ea typeface="ＭＳ Ｐゴシック" pitchFamily="34" charset="-128"/>
            </a:endParaRPr>
          </a:p>
        </p:txBody>
      </p:sp>
      <p:sp>
        <p:nvSpPr>
          <p:cNvPr id="266504" name="Oval 264"/>
          <p:cNvSpPr>
            <a:spLocks noChangeArrowheads="1"/>
          </p:cNvSpPr>
          <p:nvPr/>
        </p:nvSpPr>
        <p:spPr bwMode="auto">
          <a:xfrm>
            <a:off x="2749550" y="3367088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6505" name="Rectangle 265"/>
          <p:cNvSpPr>
            <a:spLocks noChangeArrowheads="1"/>
          </p:cNvSpPr>
          <p:nvPr/>
        </p:nvSpPr>
        <p:spPr bwMode="auto">
          <a:xfrm>
            <a:off x="3167063" y="3789363"/>
            <a:ext cx="228600" cy="2286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IE" sz="1600" i="1">
                <a:ea typeface="ＭＳ Ｐゴシック" pitchFamily="34" charset="-128"/>
              </a:rPr>
              <a:t>e</a:t>
            </a:r>
            <a:endParaRPr lang="en-US" sz="1600" i="1">
              <a:ea typeface="ＭＳ Ｐゴシック" pitchFamily="34" charset="-128"/>
            </a:endParaRPr>
          </a:p>
        </p:txBody>
      </p:sp>
      <p:grpSp>
        <p:nvGrpSpPr>
          <p:cNvPr id="4" name="Group 266"/>
          <p:cNvGrpSpPr>
            <a:grpSpLocks/>
          </p:cNvGrpSpPr>
          <p:nvPr/>
        </p:nvGrpSpPr>
        <p:grpSpPr bwMode="auto">
          <a:xfrm>
            <a:off x="2943225" y="3563938"/>
            <a:ext cx="677863" cy="685800"/>
            <a:chOff x="1752" y="2422"/>
            <a:chExt cx="427" cy="432"/>
          </a:xfrm>
        </p:grpSpPr>
        <p:sp>
          <p:nvSpPr>
            <p:cNvPr id="116781" name="Rectangle 267"/>
            <p:cNvSpPr>
              <a:spLocks noChangeArrowheads="1"/>
            </p:cNvSpPr>
            <p:nvPr/>
          </p:nvSpPr>
          <p:spPr bwMode="auto">
            <a:xfrm>
              <a:off x="1752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2" name="Rectangle 268"/>
            <p:cNvSpPr>
              <a:spLocks noChangeArrowheads="1"/>
            </p:cNvSpPr>
            <p:nvPr/>
          </p:nvSpPr>
          <p:spPr bwMode="auto">
            <a:xfrm>
              <a:off x="1752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3" name="Rectangle 269"/>
            <p:cNvSpPr>
              <a:spLocks noChangeArrowheads="1"/>
            </p:cNvSpPr>
            <p:nvPr/>
          </p:nvSpPr>
          <p:spPr bwMode="auto">
            <a:xfrm>
              <a:off x="1752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4" name="Rectangle 270"/>
            <p:cNvSpPr>
              <a:spLocks noChangeArrowheads="1"/>
            </p:cNvSpPr>
            <p:nvPr/>
          </p:nvSpPr>
          <p:spPr bwMode="auto">
            <a:xfrm>
              <a:off x="1891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5" name="Rectangle 271"/>
            <p:cNvSpPr>
              <a:spLocks noChangeArrowheads="1"/>
            </p:cNvSpPr>
            <p:nvPr/>
          </p:nvSpPr>
          <p:spPr bwMode="auto">
            <a:xfrm>
              <a:off x="2035" y="2422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6" name="Rectangle 272"/>
            <p:cNvSpPr>
              <a:spLocks noChangeArrowheads="1"/>
            </p:cNvSpPr>
            <p:nvPr/>
          </p:nvSpPr>
          <p:spPr bwMode="auto">
            <a:xfrm>
              <a:off x="2035" y="256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7" name="Rectangle 273"/>
            <p:cNvSpPr>
              <a:spLocks noChangeArrowheads="1"/>
            </p:cNvSpPr>
            <p:nvPr/>
          </p:nvSpPr>
          <p:spPr bwMode="auto">
            <a:xfrm>
              <a:off x="1891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8" name="Rectangle 274"/>
            <p:cNvSpPr>
              <a:spLocks noChangeArrowheads="1"/>
            </p:cNvSpPr>
            <p:nvPr/>
          </p:nvSpPr>
          <p:spPr bwMode="auto">
            <a:xfrm>
              <a:off x="2035" y="2710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9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275"/>
          <p:cNvGrpSpPr>
            <a:grpSpLocks/>
          </p:cNvGrpSpPr>
          <p:nvPr/>
        </p:nvGrpSpPr>
        <p:grpSpPr bwMode="auto">
          <a:xfrm>
            <a:off x="2936875" y="3560763"/>
            <a:ext cx="685800" cy="682625"/>
            <a:chOff x="3168" y="2244"/>
            <a:chExt cx="432" cy="430"/>
          </a:xfrm>
        </p:grpSpPr>
        <p:sp>
          <p:nvSpPr>
            <p:cNvPr id="116772" name="Rectangle 276"/>
            <p:cNvSpPr>
              <a:spLocks noChangeArrowheads="1"/>
            </p:cNvSpPr>
            <p:nvPr/>
          </p:nvSpPr>
          <p:spPr bwMode="auto">
            <a:xfrm>
              <a:off x="3168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3" name="Rectangle 277"/>
            <p:cNvSpPr>
              <a:spLocks noChangeArrowheads="1"/>
            </p:cNvSpPr>
            <p:nvPr/>
          </p:nvSpPr>
          <p:spPr bwMode="auto">
            <a:xfrm>
              <a:off x="3312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4" name="Rectangle 278"/>
            <p:cNvSpPr>
              <a:spLocks noChangeArrowheads="1"/>
            </p:cNvSpPr>
            <p:nvPr/>
          </p:nvSpPr>
          <p:spPr bwMode="auto">
            <a:xfrm>
              <a:off x="3456" y="2244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5" name="Rectangle 279"/>
            <p:cNvSpPr>
              <a:spLocks noChangeArrowheads="1"/>
            </p:cNvSpPr>
            <p:nvPr/>
          </p:nvSpPr>
          <p:spPr bwMode="auto">
            <a:xfrm>
              <a:off x="3168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6" name="Rectangle 280"/>
            <p:cNvSpPr>
              <a:spLocks noChangeArrowheads="1"/>
            </p:cNvSpPr>
            <p:nvPr/>
          </p:nvSpPr>
          <p:spPr bwMode="auto">
            <a:xfrm>
              <a:off x="3312" y="2386"/>
              <a:ext cx="144" cy="144"/>
            </a:xfrm>
            <a:prstGeom prst="rect">
              <a:avLst/>
            </a:prstGeom>
            <a:solidFill>
              <a:srgbClr val="000080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solidFill>
                  <a:schemeClr val="bg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7" name="Rectangle 281"/>
            <p:cNvSpPr>
              <a:spLocks noChangeArrowheads="1"/>
            </p:cNvSpPr>
            <p:nvPr/>
          </p:nvSpPr>
          <p:spPr bwMode="auto">
            <a:xfrm>
              <a:off x="3456" y="2386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8" name="Rectangle 282"/>
            <p:cNvSpPr>
              <a:spLocks noChangeArrowheads="1"/>
            </p:cNvSpPr>
            <p:nvPr/>
          </p:nvSpPr>
          <p:spPr bwMode="auto">
            <a:xfrm>
              <a:off x="3168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79" name="Rectangle 283"/>
            <p:cNvSpPr>
              <a:spLocks noChangeArrowheads="1"/>
            </p:cNvSpPr>
            <p:nvPr/>
          </p:nvSpPr>
          <p:spPr bwMode="auto">
            <a:xfrm>
              <a:off x="3312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780" name="Rectangle 284"/>
            <p:cNvSpPr>
              <a:spLocks noChangeArrowheads="1"/>
            </p:cNvSpPr>
            <p:nvPr/>
          </p:nvSpPr>
          <p:spPr bwMode="auto">
            <a:xfrm>
              <a:off x="3456" y="2530"/>
              <a:ext cx="144" cy="144"/>
            </a:xfrm>
            <a:prstGeom prst="rect">
              <a:avLst/>
            </a:prstGeom>
            <a:solidFill>
              <a:srgbClr val="99CCFF">
                <a:alpha val="21960"/>
              </a:srgbClr>
            </a:solidFill>
            <a:ln w="254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sz="1000" baseline="-250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66525" name="Text Box 285"/>
          <p:cNvSpPr txBox="1">
            <a:spLocks noChangeArrowheads="1"/>
          </p:cNvSpPr>
          <p:nvPr/>
        </p:nvSpPr>
        <p:spPr bwMode="auto">
          <a:xfrm>
            <a:off x="3694113" y="3778250"/>
            <a:ext cx="855662" cy="2444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18000" tIns="0" rIns="18000" bIns="0">
            <a:spAutoFit/>
          </a:bodyPr>
          <a:lstStyle/>
          <a:p>
            <a:pPr algn="r"/>
            <a:r>
              <a:rPr lang="en-IE" sz="1600" i="1">
                <a:solidFill>
                  <a:srgbClr val="0033CC"/>
                </a:solidFill>
                <a:ea typeface="ＭＳ Ｐゴシック" pitchFamily="34" charset="-128"/>
              </a:rPr>
              <a:t>3*3 Filter</a:t>
            </a:r>
            <a:endParaRPr lang="en-US" sz="1600" i="1">
              <a:solidFill>
                <a:srgbClr val="0033CC"/>
              </a:solidFill>
              <a:ea typeface="ＭＳ Ｐゴシック" pitchFamily="34" charset="-128"/>
            </a:endParaRPr>
          </a:p>
        </p:txBody>
      </p:sp>
      <p:cxnSp>
        <p:nvCxnSpPr>
          <p:cNvPr id="266526" name="AutoShape 286"/>
          <p:cNvCxnSpPr>
            <a:cxnSpLocks noChangeShapeType="1"/>
            <a:stCxn id="266527" idx="6"/>
            <a:endCxn id="117032" idx="1"/>
          </p:cNvCxnSpPr>
          <p:nvPr/>
        </p:nvCxnSpPr>
        <p:spPr bwMode="auto">
          <a:xfrm flipV="1">
            <a:off x="3849688" y="2560638"/>
            <a:ext cx="3430587" cy="1347787"/>
          </a:xfrm>
          <a:prstGeom prst="curvedConnector3">
            <a:avLst>
              <a:gd name="adj1" fmla="val 49792"/>
            </a:avLst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</p:spPr>
      </p:cxnSp>
      <p:sp>
        <p:nvSpPr>
          <p:cNvPr id="266527" name="Oval 287"/>
          <p:cNvSpPr>
            <a:spLocks noChangeArrowheads="1"/>
          </p:cNvSpPr>
          <p:nvPr/>
        </p:nvSpPr>
        <p:spPr bwMode="auto">
          <a:xfrm>
            <a:off x="2747963" y="3370263"/>
            <a:ext cx="1076325" cy="1076325"/>
          </a:xfrm>
          <a:prstGeom prst="ellips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6" name="Group 288"/>
          <p:cNvGrpSpPr>
            <a:grpSpLocks/>
          </p:cNvGrpSpPr>
          <p:nvPr/>
        </p:nvGrpSpPr>
        <p:grpSpPr bwMode="auto">
          <a:xfrm>
            <a:off x="5118100" y="1782763"/>
            <a:ext cx="1568450" cy="1560512"/>
            <a:chOff x="3689" y="895"/>
            <a:chExt cx="988" cy="983"/>
          </a:xfrm>
        </p:grpSpPr>
        <p:sp>
          <p:nvSpPr>
            <p:cNvPr id="116763" name="Rectangle 289"/>
            <p:cNvSpPr>
              <a:spLocks noChangeArrowheads="1"/>
            </p:cNvSpPr>
            <p:nvPr/>
          </p:nvSpPr>
          <p:spPr bwMode="auto">
            <a:xfrm>
              <a:off x="3689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a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4" name="Rectangle 290"/>
            <p:cNvSpPr>
              <a:spLocks noChangeArrowheads="1"/>
            </p:cNvSpPr>
            <p:nvPr/>
          </p:nvSpPr>
          <p:spPr bwMode="auto">
            <a:xfrm>
              <a:off x="4018" y="895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b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5" name="Rectangle 291"/>
            <p:cNvSpPr>
              <a:spLocks noChangeArrowheads="1"/>
            </p:cNvSpPr>
            <p:nvPr/>
          </p:nvSpPr>
          <p:spPr bwMode="auto">
            <a:xfrm>
              <a:off x="4348" y="895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c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6" name="Rectangle 292"/>
            <p:cNvSpPr>
              <a:spLocks noChangeArrowheads="1"/>
            </p:cNvSpPr>
            <p:nvPr/>
          </p:nvSpPr>
          <p:spPr bwMode="auto">
            <a:xfrm>
              <a:off x="3689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d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7" name="Rectangle 293"/>
            <p:cNvSpPr>
              <a:spLocks noChangeArrowheads="1"/>
            </p:cNvSpPr>
            <p:nvPr/>
          </p:nvSpPr>
          <p:spPr bwMode="auto">
            <a:xfrm>
              <a:off x="4018" y="1220"/>
              <a:ext cx="330" cy="32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e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8" name="Rectangle 294"/>
            <p:cNvSpPr>
              <a:spLocks noChangeArrowheads="1"/>
            </p:cNvSpPr>
            <p:nvPr/>
          </p:nvSpPr>
          <p:spPr bwMode="auto">
            <a:xfrm>
              <a:off x="4348" y="1220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f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69" name="Rectangle 295"/>
            <p:cNvSpPr>
              <a:spLocks noChangeArrowheads="1"/>
            </p:cNvSpPr>
            <p:nvPr/>
          </p:nvSpPr>
          <p:spPr bwMode="auto">
            <a:xfrm>
              <a:off x="3689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g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70" name="Rectangle 296"/>
            <p:cNvSpPr>
              <a:spLocks noChangeArrowheads="1"/>
            </p:cNvSpPr>
            <p:nvPr/>
          </p:nvSpPr>
          <p:spPr bwMode="auto">
            <a:xfrm>
              <a:off x="4018" y="1549"/>
              <a:ext cx="330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h</a:t>
              </a:r>
              <a:endParaRPr lang="en-US" sz="2400" i="1">
                <a:ea typeface="ＭＳ Ｐゴシック" pitchFamily="34" charset="-128"/>
              </a:endParaRPr>
            </a:p>
          </p:txBody>
        </p:sp>
        <p:sp>
          <p:nvSpPr>
            <p:cNvPr id="116771" name="Rectangle 297"/>
            <p:cNvSpPr>
              <a:spLocks noChangeArrowheads="1"/>
            </p:cNvSpPr>
            <p:nvPr/>
          </p:nvSpPr>
          <p:spPr bwMode="auto">
            <a:xfrm>
              <a:off x="4348" y="1549"/>
              <a:ext cx="329" cy="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sz="2400" i="1">
                  <a:ea typeface="ＭＳ Ｐゴシック" pitchFamily="34" charset="-128"/>
                </a:rPr>
                <a:t>i</a:t>
              </a:r>
              <a:endParaRPr lang="en-US" sz="2400" i="1">
                <a:ea typeface="ＭＳ Ｐゴシック" pitchFamily="34" charset="-128"/>
              </a:endParaRPr>
            </a:p>
          </p:txBody>
        </p:sp>
      </p:grpSp>
      <p:sp>
        <p:nvSpPr>
          <p:cNvPr id="266538" name="Text Box 298"/>
          <p:cNvSpPr txBox="1">
            <a:spLocks noChangeArrowheads="1"/>
          </p:cNvSpPr>
          <p:nvPr/>
        </p:nvSpPr>
        <p:spPr bwMode="auto">
          <a:xfrm>
            <a:off x="4992688" y="3375025"/>
            <a:ext cx="1820862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 b="1">
                <a:latin typeface="Arial" charset="0"/>
                <a:ea typeface="ＭＳ Ｐゴシック" pitchFamily="34" charset="-128"/>
              </a:rPr>
              <a:t>Original Image Pixels</a:t>
            </a:r>
            <a:endParaRPr lang="en-US" sz="18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6539" name="Text Box 299"/>
          <p:cNvSpPr txBox="1">
            <a:spLocks noChangeArrowheads="1"/>
          </p:cNvSpPr>
          <p:nvPr/>
        </p:nvSpPr>
        <p:spPr bwMode="auto">
          <a:xfrm>
            <a:off x="6656388" y="2185988"/>
            <a:ext cx="5270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5400" i="1">
                <a:ea typeface="ＭＳ Ｐゴシック" pitchFamily="34" charset="-128"/>
              </a:rPr>
              <a:t>*</a:t>
            </a:r>
            <a:endParaRPr lang="en-US" sz="5400" i="1">
              <a:ea typeface="ＭＳ Ｐゴシック" pitchFamily="34" charset="-128"/>
            </a:endParaRPr>
          </a:p>
        </p:txBody>
      </p:sp>
      <p:sp>
        <p:nvSpPr>
          <p:cNvPr id="266540" name="Rectangle 300"/>
          <p:cNvSpPr>
            <a:spLocks noChangeArrowheads="1"/>
          </p:cNvSpPr>
          <p:nvPr/>
        </p:nvSpPr>
        <p:spPr bwMode="auto">
          <a:xfrm>
            <a:off x="457200" y="6019800"/>
            <a:ext cx="8153400" cy="303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IE" sz="1600">
                <a:latin typeface="Arial" charset="0"/>
                <a:ea typeface="ＭＳ Ｐゴシック" pitchFamily="34" charset="-128"/>
              </a:rPr>
              <a:t>The above is repeated for every pixel in the original image to generate the filtered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6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501" grpId="0"/>
      <p:bldP spid="266502" grpId="0"/>
      <p:bldP spid="266503" grpId="0" animBg="1"/>
      <p:bldP spid="266504" grpId="0" animBg="1"/>
      <p:bldP spid="266504" grpId="1" animBg="1"/>
      <p:bldP spid="266505" grpId="0" animBg="1"/>
      <p:bldP spid="266525" grpId="0" animBg="1"/>
      <p:bldP spid="266527" grpId="0" animBg="1"/>
      <p:bldP spid="266527" grpId="1" animBg="1"/>
      <p:bldP spid="266538" grpId="0"/>
      <p:bldP spid="266539" grpId="0"/>
      <p:bldP spid="26654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4201AE1-1A55-44EC-8487-FBE9447A136D}" type="slidenum">
              <a:rPr lang="en-US" sz="1400">
                <a:solidFill>
                  <a:schemeClr val="folHlink"/>
                </a:solidFill>
              </a:rPr>
              <a:pPr algn="r"/>
              <a:t>96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grpSp>
        <p:nvGrpSpPr>
          <p:cNvPr id="117764" name="Group 8"/>
          <p:cNvGrpSpPr>
            <a:grpSpLocks/>
          </p:cNvGrpSpPr>
          <p:nvPr/>
        </p:nvGrpSpPr>
        <p:grpSpPr bwMode="auto">
          <a:xfrm>
            <a:off x="1447800" y="1981200"/>
            <a:ext cx="6669088" cy="4424363"/>
            <a:chOff x="912" y="1248"/>
            <a:chExt cx="4201" cy="2787"/>
          </a:xfrm>
        </p:grpSpPr>
        <p:pic>
          <p:nvPicPr>
            <p:cNvPr id="11776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2" y="1248"/>
              <a:ext cx="4201" cy="2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66" name="Text Box 6"/>
            <p:cNvSpPr txBox="1">
              <a:spLocks noChangeArrowheads="1"/>
            </p:cNvSpPr>
            <p:nvPr/>
          </p:nvSpPr>
          <p:spPr bwMode="auto">
            <a:xfrm>
              <a:off x="3168" y="1872"/>
              <a:ext cx="1776" cy="826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/>
                <a:t>Moving window (kernel) scans the 3x3 neighborhood of every pixel in the image</a:t>
              </a:r>
            </a:p>
          </p:txBody>
        </p:sp>
        <p:sp>
          <p:nvSpPr>
            <p:cNvPr id="117767" name="Text Box 7"/>
            <p:cNvSpPr txBox="1">
              <a:spLocks noChangeArrowheads="1"/>
            </p:cNvSpPr>
            <p:nvPr/>
          </p:nvSpPr>
          <p:spPr bwMode="auto">
            <a:xfrm>
              <a:off x="3504" y="3254"/>
              <a:ext cx="1104" cy="250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/>
                <a:t>Original Image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C3C403-5929-49D8-9B6E-6E9CEF90636D}" type="slidenum">
              <a:rPr lang="en-US" sz="1400">
                <a:solidFill>
                  <a:schemeClr val="folHlink"/>
                </a:solidFill>
              </a:rPr>
              <a:pPr algn="r"/>
              <a:t>97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118788" name="Picture 4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81200"/>
            <a:ext cx="647700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1FF9A0-E690-45D9-80EA-EFF35391B746}" type="slidenum">
              <a:rPr lang="en-US" sz="1400">
                <a:solidFill>
                  <a:schemeClr val="folHlink"/>
                </a:solidFill>
              </a:rPr>
              <a:pPr algn="r"/>
              <a:t>98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05000"/>
            <a:ext cx="670560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753D35A-D105-4B8D-8A06-B1D269CCB1A6}" type="slidenum">
              <a:rPr lang="en-US" sz="1400">
                <a:solidFill>
                  <a:schemeClr val="folHlink"/>
                </a:solidFill>
              </a:rPr>
              <a:pPr algn="r"/>
              <a:t>99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Spatial Filtering: Basics</a:t>
            </a: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81200"/>
            <a:ext cx="6540500" cy="434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9000</TotalTime>
  <Words>4293</Words>
  <Application>Microsoft Office PowerPoint</Application>
  <PresentationFormat>On-screen Show (4:3)</PresentationFormat>
  <Paragraphs>1215</Paragraphs>
  <Slides>154</Slides>
  <Notes>115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154</vt:i4>
      </vt:variant>
    </vt:vector>
  </HeadingPairs>
  <TitlesOfParts>
    <vt:vector size="166" baseType="lpstr">
      <vt:lpstr>MS PGothic</vt:lpstr>
      <vt:lpstr>SimSun</vt:lpstr>
      <vt:lpstr>Arial</vt:lpstr>
      <vt:lpstr>Comic Sans MS</vt:lpstr>
      <vt:lpstr>Courier New</vt:lpstr>
      <vt:lpstr>Symbol</vt:lpstr>
      <vt:lpstr>Times New Roman</vt:lpstr>
      <vt:lpstr>Wingdings</vt:lpstr>
      <vt:lpstr>Straight Edge</vt:lpstr>
      <vt:lpstr>Equation</vt:lpstr>
      <vt:lpstr>Document</vt:lpstr>
      <vt:lpstr>Chart</vt:lpstr>
      <vt:lpstr>PowerPoint Presentation</vt:lpstr>
      <vt:lpstr>Image Enhancement</vt:lpstr>
      <vt:lpstr>Image Enhancement</vt:lpstr>
      <vt:lpstr>Image Enhancement</vt:lpstr>
      <vt:lpstr>Types of image enhancement operations</vt:lpstr>
      <vt:lpstr>Basic Concepts</vt:lpstr>
      <vt:lpstr>Basic Concepts</vt:lpstr>
      <vt:lpstr>Point Processing</vt:lpstr>
      <vt:lpstr>Point Processing</vt:lpstr>
      <vt:lpstr>Point Processing using Look-up Tables</vt:lpstr>
      <vt:lpstr>Point Processing using Look-up Tables</vt:lpstr>
      <vt:lpstr>Point Processing Transformations</vt:lpstr>
      <vt:lpstr>Point Processing Example: Negative Images</vt:lpstr>
      <vt:lpstr>Point Processing Example: Negative Images</vt:lpstr>
      <vt:lpstr>Point Processing Example: Intensity Scaling</vt:lpstr>
      <vt:lpstr>Point Processing Example: Thresholding</vt:lpstr>
      <vt:lpstr>PowerPoint Presentation</vt:lpstr>
      <vt:lpstr>Logarithmic Transformations</vt:lpstr>
      <vt:lpstr>Logarithmic Transformations</vt:lpstr>
      <vt:lpstr>Logarithmic Transformations</vt:lpstr>
      <vt:lpstr>Logarithmic Transformations</vt:lpstr>
      <vt:lpstr>Power Law Transformations</vt:lpstr>
      <vt:lpstr>Power Law Transformations</vt:lpstr>
      <vt:lpstr>Power Law Transformations: Gamma Correction</vt:lpstr>
      <vt:lpstr>Power Law Transformations Contrast Enhancement</vt:lpstr>
      <vt:lpstr>Power Law Transformations Contrast Enhancement</vt:lpstr>
      <vt:lpstr>Power Law Transformations Contrast Enhancement</vt:lpstr>
      <vt:lpstr>Power Law Transformations Contrast Enhancement</vt:lpstr>
      <vt:lpstr>Power Law Transformations Contrast Enhancement</vt:lpstr>
      <vt:lpstr>Power Law Transformations Contrast Enhancement</vt:lpstr>
      <vt:lpstr>Power Law Transformations Contrast Enhancement</vt:lpstr>
      <vt:lpstr>Image Enhancement</vt:lpstr>
      <vt:lpstr>Piecewise Linear Transformation Functions</vt:lpstr>
      <vt:lpstr>Contrast Stretching</vt:lpstr>
      <vt:lpstr>Contrast Stretching</vt:lpstr>
      <vt:lpstr>Contrast Stretching</vt:lpstr>
      <vt:lpstr>Grey Level Slicing</vt:lpstr>
      <vt:lpstr>Grey Level Slicing</vt:lpstr>
      <vt:lpstr>Grey Level Slicing</vt:lpstr>
      <vt:lpstr>Bit Plane Slicing</vt:lpstr>
      <vt:lpstr>Bit Plane Slicing</vt:lpstr>
      <vt:lpstr>Image Enhancement</vt:lpstr>
      <vt:lpstr>Bit Plane Slicing</vt:lpstr>
      <vt:lpstr>Bit Plane Slicing</vt:lpstr>
      <vt:lpstr>Histogram of a Grayscale Image</vt:lpstr>
      <vt:lpstr>Histogram of a Grayscale Image</vt:lpstr>
      <vt:lpstr>Normalized Histogram</vt:lpstr>
      <vt:lpstr>Histogram of a Grayscale Image</vt:lpstr>
      <vt:lpstr>Histogram of a Grayscale Image</vt:lpstr>
      <vt:lpstr>Histogram of a Grayscale Image</vt:lpstr>
      <vt:lpstr>Histogram of a Color Image</vt:lpstr>
      <vt:lpstr>Histogram of a Color Image</vt:lpstr>
      <vt:lpstr>Histogram of a Color Image</vt:lpstr>
      <vt:lpstr>Histogram of a Color Image</vt:lpstr>
      <vt:lpstr>Histogram: Example</vt:lpstr>
      <vt:lpstr>Histogram: Example</vt:lpstr>
      <vt:lpstr>Histogram: Example</vt:lpstr>
      <vt:lpstr>Histogram: Example</vt:lpstr>
      <vt:lpstr>Contrast Stretching</vt:lpstr>
      <vt:lpstr>Contrast Stretching</vt:lpstr>
      <vt:lpstr>Contrast Stretching</vt:lpstr>
      <vt:lpstr>Histogram Equalization</vt:lpstr>
      <vt:lpstr>The Probability Distribution Function of an Image</vt:lpstr>
      <vt:lpstr>The Probability Distribution Function of an Image</vt:lpstr>
      <vt:lpstr>The Cumulative Distribution Function of an Image</vt:lpstr>
      <vt:lpstr>The Cumulative Distribution Function of an Image</vt:lpstr>
      <vt:lpstr>The Cumulative Distribution Function of an Image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 vs. Contrast Stretching</vt:lpstr>
      <vt:lpstr>Histogram Equalization vs. Contrast Stretching</vt:lpstr>
      <vt:lpstr>Histogram Equalization vs. Contrast Stretching</vt:lpstr>
      <vt:lpstr>Spatial Filtering</vt:lpstr>
      <vt:lpstr>Spatial Filtering</vt:lpstr>
      <vt:lpstr>Spatial Filtering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Spatial Filtering: Basics</vt:lpstr>
      <vt:lpstr>Mask operation near the border: Pixel replication</vt:lpstr>
      <vt:lpstr>Spatial Filtering: Basics</vt:lpstr>
      <vt:lpstr>Spatial Filtering: Basics</vt:lpstr>
      <vt:lpstr>Spatial Filtering: Basics</vt:lpstr>
      <vt:lpstr>Smoothing Spatial Filters</vt:lpstr>
      <vt:lpstr>Smoothing Spatial Filters</vt:lpstr>
      <vt:lpstr>Spatial Filtering: Basics</vt:lpstr>
      <vt:lpstr>Smoothing Spatial Filters</vt:lpstr>
      <vt:lpstr>Smoothing Filter: Example</vt:lpstr>
      <vt:lpstr>Smoothing Filter: Example</vt:lpstr>
      <vt:lpstr>Smoothing Filter: Example</vt:lpstr>
      <vt:lpstr>Smoothing Filter: Example</vt:lpstr>
      <vt:lpstr>PowerPoint Presentation</vt:lpstr>
      <vt:lpstr>Order-Statistic Filtering</vt:lpstr>
      <vt:lpstr>Median Filtering</vt:lpstr>
      <vt:lpstr>Salt and Pepper Noise</vt:lpstr>
      <vt:lpstr>Median Filtering</vt:lpstr>
      <vt:lpstr>Median Filtering</vt:lpstr>
      <vt:lpstr>Median Filtering</vt:lpstr>
      <vt:lpstr>Median Filtering</vt:lpstr>
      <vt:lpstr>Median Filtering</vt:lpstr>
      <vt:lpstr>Median Filtering</vt:lpstr>
      <vt:lpstr>Median Filtering</vt:lpstr>
      <vt:lpstr>Sharpening Spatial Filters</vt:lpstr>
      <vt:lpstr>Spatial Differentiation</vt:lpstr>
      <vt:lpstr>Spatial Differentiation</vt:lpstr>
      <vt:lpstr>1st Derivative</vt:lpstr>
      <vt:lpstr>PowerPoint Presentation</vt:lpstr>
      <vt:lpstr>2nd Derivative</vt:lpstr>
      <vt:lpstr>PowerPoint Presentation</vt:lpstr>
      <vt:lpstr>2nd Derivative for Image Enhancement</vt:lpstr>
      <vt:lpstr>Laplacian Filter</vt:lpstr>
      <vt:lpstr>Laplacian Filter</vt:lpstr>
      <vt:lpstr>Laplacian Filter</vt:lpstr>
      <vt:lpstr>Laplacian Filter</vt:lpstr>
      <vt:lpstr>Laplacian Image Enhancement</vt:lpstr>
      <vt:lpstr>Laplacian Image Enhancement</vt:lpstr>
      <vt:lpstr>Laplacian Image Enhancement</vt:lpstr>
      <vt:lpstr>Simplified Image Enhancement</vt:lpstr>
      <vt:lpstr>Simplified Image Enhancement</vt:lpstr>
      <vt:lpstr>Simplified Image Enhancement</vt:lpstr>
      <vt:lpstr>Use of first derivatives for image enhancement: The Gradient</vt:lpstr>
      <vt:lpstr>Use of first derivatives for image enhancement: The Gradient</vt:lpstr>
      <vt:lpstr>Gradient Operators</vt:lpstr>
      <vt:lpstr>Gradient Operators</vt:lpstr>
      <vt:lpstr>Gradient Operators</vt:lpstr>
      <vt:lpstr>Sobel Operator: Example</vt:lpstr>
      <vt:lpstr>Combining Spatial Enhancement Methods</vt:lpstr>
      <vt:lpstr>PowerPoint Presentation</vt:lpstr>
      <vt:lpstr>PowerPoint Presentation</vt:lpstr>
      <vt:lpstr>PowerPoint Presentation</vt:lpstr>
      <vt:lpstr>Acknowledgements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Retrieval (CBR) -in multimedia systems</dc:title>
  <dc:creator>CHAO CAI</dc:creator>
  <cp:lastModifiedBy>lenovo G5080</cp:lastModifiedBy>
  <cp:revision>612</cp:revision>
  <cp:lastPrinted>1601-01-01T00:00:00Z</cp:lastPrinted>
  <dcterms:created xsi:type="dcterms:W3CDTF">2006-02-25T01:58:35Z</dcterms:created>
  <dcterms:modified xsi:type="dcterms:W3CDTF">2017-02-21T07:27:10Z</dcterms:modified>
</cp:coreProperties>
</file>